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81" r:id="rId2"/>
    <p:sldMasterId id="2147484086" r:id="rId3"/>
    <p:sldMasterId id="2147484091" r:id="rId4"/>
    <p:sldMasterId id="2147484096" r:id="rId5"/>
    <p:sldMasterId id="2147484101" r:id="rId6"/>
    <p:sldMasterId id="2147484106" r:id="rId7"/>
    <p:sldMasterId id="2147484111" r:id="rId8"/>
    <p:sldMasterId id="2147484116" r:id="rId9"/>
    <p:sldMasterId id="2147484128" r:id="rId10"/>
    <p:sldMasterId id="2147484133" r:id="rId11"/>
    <p:sldMasterId id="2147484138" r:id="rId12"/>
    <p:sldMasterId id="2147484143" r:id="rId13"/>
    <p:sldMasterId id="2147484148" r:id="rId14"/>
    <p:sldMasterId id="2147485638" r:id="rId15"/>
  </p:sldMasterIdLst>
  <p:notesMasterIdLst>
    <p:notesMasterId r:id="rId52"/>
  </p:notesMasterIdLst>
  <p:sldIdLst>
    <p:sldId id="578" r:id="rId16"/>
    <p:sldId id="562" r:id="rId17"/>
    <p:sldId id="563" r:id="rId18"/>
    <p:sldId id="557" r:id="rId19"/>
    <p:sldId id="567" r:id="rId20"/>
    <p:sldId id="555" r:id="rId21"/>
    <p:sldId id="564" r:id="rId22"/>
    <p:sldId id="565" r:id="rId23"/>
    <p:sldId id="556" r:id="rId24"/>
    <p:sldId id="566" r:id="rId25"/>
    <p:sldId id="558" r:id="rId26"/>
    <p:sldId id="568" r:id="rId27"/>
    <p:sldId id="281" r:id="rId28"/>
    <p:sldId id="499" r:id="rId29"/>
    <p:sldId id="455" r:id="rId30"/>
    <p:sldId id="456" r:id="rId31"/>
    <p:sldId id="597" r:id="rId32"/>
    <p:sldId id="500" r:id="rId33"/>
    <p:sldId id="560" r:id="rId34"/>
    <p:sldId id="570" r:id="rId35"/>
    <p:sldId id="572" r:id="rId36"/>
    <p:sldId id="571" r:id="rId37"/>
    <p:sldId id="286" r:id="rId38"/>
    <p:sldId id="412" r:id="rId39"/>
    <p:sldId id="573" r:id="rId40"/>
    <p:sldId id="554" r:id="rId41"/>
    <p:sldId id="574" r:id="rId42"/>
    <p:sldId id="463" r:id="rId43"/>
    <p:sldId id="575" r:id="rId44"/>
    <p:sldId id="464" r:id="rId45"/>
    <p:sldId id="576" r:id="rId46"/>
    <p:sldId id="432" r:id="rId47"/>
    <p:sldId id="586" r:id="rId48"/>
    <p:sldId id="577" r:id="rId49"/>
    <p:sldId id="319" r:id="rId50"/>
    <p:sldId id="595" r:id="rId51"/>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1034"/>
    <a:srgbClr val="003798"/>
    <a:srgbClr val="B7D1FF"/>
    <a:srgbClr val="006A4E"/>
    <a:srgbClr val="E96B10"/>
    <a:srgbClr val="5819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4" autoAdjust="0"/>
    <p:restoredTop sz="73142" autoAdjust="0"/>
  </p:normalViewPr>
  <p:slideViewPr>
    <p:cSldViewPr snapToGrid="0">
      <p:cViewPr varScale="1">
        <p:scale>
          <a:sx n="30" d="100"/>
          <a:sy n="30" d="100"/>
        </p:scale>
        <p:origin x="-122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3" d="100"/>
          <a:sy n="83" d="100"/>
        </p:scale>
        <p:origin x="-1404" y="-84"/>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4579" name="Rectangle 3"/>
          <p:cNvSpPr>
            <a:spLocks noGrp="1" noChangeArrowheads="1"/>
          </p:cNvSpPr>
          <p:nvPr>
            <p:ph type="dt" idx="1"/>
          </p:nvPr>
        </p:nvSpPr>
        <p:spPr bwMode="auto">
          <a:xfrm>
            <a:off x="401410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15716"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8660" y="4451985"/>
            <a:ext cx="5669280" cy="421767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4583" name="Rectangle 7"/>
          <p:cNvSpPr>
            <a:spLocks noGrp="1" noChangeArrowheads="1"/>
          </p:cNvSpPr>
          <p:nvPr>
            <p:ph type="sldNum" sz="quarter" idx="5"/>
          </p:nvPr>
        </p:nvSpPr>
        <p:spPr bwMode="auto">
          <a:xfrm>
            <a:off x="401410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latin typeface="Arial" charset="0"/>
                <a:cs typeface="+mn-cs"/>
              </a:defRPr>
            </a:lvl1pPr>
          </a:lstStyle>
          <a:p>
            <a:pPr>
              <a:defRPr/>
            </a:pPr>
            <a:fld id="{60AD7688-CA82-411E-BE7C-FAB0947F62C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dirty="0" smtClean="0"/>
              <a:t> In General, the Rules Committee believe that the playing rules of Basketball are in good condition. The proposals presented and approved are considered to be enhancements to the existing rules.</a:t>
            </a:r>
          </a:p>
          <a:p>
            <a:endParaRPr lang="en-US" dirty="0" smtClean="0"/>
          </a:p>
        </p:txBody>
      </p:sp>
      <p:sp>
        <p:nvSpPr>
          <p:cNvPr id="65540" name="Slide Number Placeholder 3"/>
          <p:cNvSpPr>
            <a:spLocks noGrp="1"/>
          </p:cNvSpPr>
          <p:nvPr>
            <p:ph type="sldNum" sz="quarter" idx="5"/>
          </p:nvPr>
        </p:nvSpPr>
        <p:spPr/>
        <p:txBody>
          <a:bodyPr/>
          <a:lstStyle/>
          <a:p>
            <a:pPr>
              <a:defRPr/>
            </a:pPr>
            <a:fld id="{5D8E0A44-8693-429C-9B65-CCD51E26BAF4}" type="slidenum">
              <a:rPr lang="en-US" smtClean="0"/>
              <a:pPr>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t>Arm and Leg Compression Sleeves:</a:t>
            </a:r>
          </a:p>
          <a:p>
            <a:pPr>
              <a:buFontTx/>
              <a:buChar char="-"/>
            </a:pPr>
            <a:r>
              <a:rPr lang="en-US" smtClean="0"/>
              <a:t>  Must be worn for Medical reasons only.  Any leg compression sleeve that is worn on the lower leg, upper leg, lower leg and knee and upper leg and knee are included in this rule.</a:t>
            </a:r>
          </a:p>
          <a:p>
            <a:pPr>
              <a:buFontTx/>
              <a:buChar char="-"/>
            </a:pPr>
            <a:r>
              <a:rPr lang="en-US" smtClean="0"/>
              <a:t>  Shall be white, black, beige or a single solid school color.</a:t>
            </a:r>
          </a:p>
          <a:p>
            <a:pPr>
              <a:buFontTx/>
              <a:buChar char="-"/>
            </a:pPr>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AD9D59CC-715A-43B4-B69F-A8F7C4FB499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dirty="0" smtClean="0"/>
              <a:t>There have been times when a fight is about to break-out and the head coach recognizes the situation but does not enter the court to diffuse the situation because he/she knows they will be penalized</a:t>
            </a:r>
            <a:r>
              <a:rPr lang="en-US" baseline="0" dirty="0" smtClean="0"/>
              <a:t> with</a:t>
            </a:r>
            <a:r>
              <a:rPr lang="en-US" dirty="0" smtClean="0"/>
              <a:t> a technical.  </a:t>
            </a:r>
          </a:p>
          <a:p>
            <a:endParaRPr lang="en-US" dirty="0" smtClean="0"/>
          </a:p>
          <a:p>
            <a:r>
              <a:rPr lang="en-US" dirty="0" smtClean="0"/>
              <a:t>The head coach can now enter the court if a fight is about to occur or to assist in diffusing the situation.  The assistant coaches are not included in this new rule.  They are required to remain on the bench or in the bench area to maintain the bench players in position on the bench or in the bench area.</a:t>
            </a:r>
          </a:p>
        </p:txBody>
      </p:sp>
      <p:sp>
        <p:nvSpPr>
          <p:cNvPr id="4" name="Slide Number Placeholder 3"/>
          <p:cNvSpPr>
            <a:spLocks noGrp="1"/>
          </p:cNvSpPr>
          <p:nvPr>
            <p:ph type="sldNum" sz="quarter" idx="5"/>
          </p:nvPr>
        </p:nvSpPr>
        <p:spPr/>
        <p:txBody>
          <a:bodyPr/>
          <a:lstStyle/>
          <a:p>
            <a:pPr>
              <a:defRPr/>
            </a:pPr>
            <a:fld id="{8960D727-7817-4B4C-AC8F-2ED21E1EE88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smtClean="0"/>
              <a:t>Assistant coaches and players not in the game are bench personnel.  If they enter the court, they are subject to be charged with a flagrant technical and disqualied.</a:t>
            </a:r>
          </a:p>
        </p:txBody>
      </p:sp>
      <p:sp>
        <p:nvSpPr>
          <p:cNvPr id="4" name="Slide Number Placeholder 3"/>
          <p:cNvSpPr>
            <a:spLocks noGrp="1"/>
          </p:cNvSpPr>
          <p:nvPr>
            <p:ph type="sldNum" sz="quarter" idx="5"/>
          </p:nvPr>
        </p:nvSpPr>
        <p:spPr/>
        <p:txBody>
          <a:bodyPr/>
          <a:lstStyle/>
          <a:p>
            <a:pPr>
              <a:defRPr/>
            </a:pPr>
            <a:fld id="{AA15D76B-AE93-4BF9-8A0D-D868EA43D15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smtClean="0"/>
              <a:t>The Rules Committee discovered throughout the year several rules that needed to be clarified.  Wording has been changed to clarify the rule without chamging the meaning of that rule.</a:t>
            </a:r>
          </a:p>
        </p:txBody>
      </p:sp>
      <p:sp>
        <p:nvSpPr>
          <p:cNvPr id="83972" name="Slide Number Placeholder 3"/>
          <p:cNvSpPr>
            <a:spLocks noGrp="1"/>
          </p:cNvSpPr>
          <p:nvPr>
            <p:ph type="sldNum" sz="quarter" idx="5"/>
          </p:nvPr>
        </p:nvSpPr>
        <p:spPr/>
        <p:txBody>
          <a:bodyPr/>
          <a:lstStyle/>
          <a:p>
            <a:pPr>
              <a:defRPr/>
            </a:pPr>
            <a:fld id="{5654150B-DBB6-45A2-A251-F04126AB496D}" type="slidenum">
              <a:rPr lang="en-US" smtClean="0"/>
              <a:pPr>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smtClean="0"/>
              <a:t>The coaching box rule was written with reference to a 28-foot mark that no longer is a part of the playing floor.  The reference to this mark was eliminated.  The rule can now be read by a novice who could draw the coaching box in the intended area.</a:t>
            </a:r>
          </a:p>
          <a:p>
            <a:endParaRPr lang="en-US" smtClean="0"/>
          </a:p>
          <a:p>
            <a:r>
              <a:rPr lang="en-US" smtClean="0"/>
              <a:t>If used a coaching box should be available on each side of the scorer’s table and equal distance from that table.</a:t>
            </a:r>
          </a:p>
        </p:txBody>
      </p:sp>
      <p:sp>
        <p:nvSpPr>
          <p:cNvPr id="86020" name="Slide Number Placeholder 3"/>
          <p:cNvSpPr>
            <a:spLocks noGrp="1"/>
          </p:cNvSpPr>
          <p:nvPr>
            <p:ph type="sldNum" sz="quarter" idx="5"/>
          </p:nvPr>
        </p:nvSpPr>
        <p:spPr/>
        <p:txBody>
          <a:bodyPr/>
          <a:lstStyle/>
          <a:p>
            <a:pPr>
              <a:defRPr/>
            </a:pPr>
            <a:fld id="{AEA6B1DE-0A32-49BE-9BA6-362146994A60}" type="slidenum">
              <a:rPr lang="en-US" smtClean="0"/>
              <a:pPr>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t>Each state makes the decision about the use of a coaching box and its size up to 14 feet.  There is not a mandate that the state use a coaching box.</a:t>
            </a:r>
          </a:p>
        </p:txBody>
      </p:sp>
      <p:sp>
        <p:nvSpPr>
          <p:cNvPr id="88068" name="Slide Number Placeholder 3"/>
          <p:cNvSpPr>
            <a:spLocks noGrp="1"/>
          </p:cNvSpPr>
          <p:nvPr>
            <p:ph type="sldNum" sz="quarter" idx="5"/>
          </p:nvPr>
        </p:nvSpPr>
        <p:spPr/>
        <p:txBody>
          <a:bodyPr/>
          <a:lstStyle/>
          <a:p>
            <a:pPr>
              <a:defRPr/>
            </a:pPr>
            <a:fld id="{61934F8D-19F3-4ACF-9320-CB49A8624AEF}" type="slidenum">
              <a:rPr lang="en-US" smtClean="0"/>
              <a:pPr>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smtClean="0"/>
              <a:t>If the state chooses to use a coaching box, the coach is mandated to abide by the rules as set forth in the NFHS Basketball Rules Book.  </a:t>
            </a:r>
          </a:p>
        </p:txBody>
      </p:sp>
      <p:sp>
        <p:nvSpPr>
          <p:cNvPr id="90116" name="Slide Number Placeholder 3"/>
          <p:cNvSpPr>
            <a:spLocks noGrp="1"/>
          </p:cNvSpPr>
          <p:nvPr>
            <p:ph type="sldNum" sz="quarter" idx="5"/>
          </p:nvPr>
        </p:nvSpPr>
        <p:spPr/>
        <p:txBody>
          <a:bodyPr/>
          <a:lstStyle/>
          <a:p>
            <a:pPr>
              <a:defRPr/>
            </a:pPr>
            <a:fld id="{5EDCBDA9-D816-421D-862A-4540A42B4CCF}" type="slidenum">
              <a:rPr lang="en-US" smtClean="0"/>
              <a:pPr>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mtClean="0"/>
              <a:t>Each state has the authority to determine if it will support a coaching box or not.  If the state chooses to have a coaching box, it will determine the size of the box up to 14 feet.  </a:t>
            </a:r>
          </a:p>
          <a:p>
            <a:endParaRPr lang="en-US" smtClean="0"/>
          </a:p>
          <a:p>
            <a:r>
              <a:rPr lang="en-US" smtClean="0"/>
              <a:t>The use of the coaching box is for the Head coach only.  The </a:t>
            </a:r>
            <a:r>
              <a:rPr lang="en-US" b="1" u="sng" smtClean="0"/>
              <a:t>HEAD COACH</a:t>
            </a:r>
            <a:r>
              <a:rPr lang="en-US" smtClean="0"/>
              <a:t> is allowed to stand and move within the box to view the action on the court and to give instructions to the players on the court. </a:t>
            </a:r>
          </a:p>
          <a:p>
            <a:r>
              <a:rPr lang="en-US" smtClean="0"/>
              <a:t>Officials should be diligent in enforcing the coaching box.  Coaching box violations should be taken care of early in the contest so that they do not become a grand issues late into the contest.  If an official witnesses a coach out of the box, a gentle reminder should be given to that coach</a:t>
            </a:r>
          </a:p>
        </p:txBody>
      </p:sp>
      <p:sp>
        <p:nvSpPr>
          <p:cNvPr id="4" name="Slide Number Placeholder 3"/>
          <p:cNvSpPr>
            <a:spLocks noGrp="1"/>
          </p:cNvSpPr>
          <p:nvPr>
            <p:ph type="sldNum" sz="quarter" idx="5"/>
          </p:nvPr>
        </p:nvSpPr>
        <p:spPr/>
        <p:txBody>
          <a:bodyPr/>
          <a:lstStyle/>
          <a:p>
            <a:pPr>
              <a:defRPr/>
            </a:pPr>
            <a:fld id="{6DA7D432-3D60-4D6A-ACA5-A5F4A30EEC9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sz="1400" dirty="0" smtClean="0"/>
              <a:t>Each state  has the authority to allow reasonable accommodations to the rules for a person with special needs and/or a disability.  The state should be careful to consider the impact the accommodation may make on the game.  </a:t>
            </a:r>
          </a:p>
        </p:txBody>
      </p:sp>
      <p:sp>
        <p:nvSpPr>
          <p:cNvPr id="91140" name="Slide Number Placeholder 3"/>
          <p:cNvSpPr>
            <a:spLocks noGrp="1"/>
          </p:cNvSpPr>
          <p:nvPr>
            <p:ph type="sldNum" sz="quarter" idx="5"/>
          </p:nvPr>
        </p:nvSpPr>
        <p:spPr/>
        <p:txBody>
          <a:bodyPr/>
          <a:lstStyle/>
          <a:p>
            <a:pPr>
              <a:defRPr/>
            </a:pPr>
            <a:fld id="{DFF60CE9-97CE-40BA-B1E3-DFB8C8A5BDEC}" type="slidenum">
              <a:rPr lang="en-US" smtClean="0"/>
              <a:pPr>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smtClean="0"/>
              <a:t>The accommodations should not alter the way the game is played.  The accommodation should not bring risk to the other participants in the contest.</a:t>
            </a:r>
          </a:p>
          <a:p>
            <a:r>
              <a:rPr lang="en-US" smtClean="0"/>
              <a:t>NFHS encourages the state to make accommodations for students to allow them to play when it is possible based on the rules as they are written.</a:t>
            </a:r>
          </a:p>
        </p:txBody>
      </p:sp>
      <p:sp>
        <p:nvSpPr>
          <p:cNvPr id="4" name="Slide Number Placeholder 3"/>
          <p:cNvSpPr>
            <a:spLocks noGrp="1"/>
          </p:cNvSpPr>
          <p:nvPr>
            <p:ph type="sldNum" sz="quarter" idx="5"/>
          </p:nvPr>
        </p:nvSpPr>
        <p:spPr/>
        <p:txBody>
          <a:bodyPr/>
          <a:lstStyle/>
          <a:p>
            <a:pPr>
              <a:defRPr/>
            </a:pPr>
            <a:fld id="{FEBDD7FE-E625-4804-99D9-DF1049611BB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dirty="0" smtClean="0"/>
              <a:t>With this rule change the coach is allowed to take advantage of electronic devices available for use in coaching and gathering statistics.  The coach will not be allowed to use any extra time because of the use of any electronic device for coaching.  The electronic equipment set-up is subject to the approval of the host school.  For example</a:t>
            </a:r>
            <a:r>
              <a:rPr lang="en-US" baseline="0" dirty="0" smtClean="0"/>
              <a:t>, potential safety </a:t>
            </a:r>
            <a:r>
              <a:rPr lang="en-US" baseline="0" dirty="0" err="1" smtClean="0"/>
              <a:t>hazzard</a:t>
            </a:r>
            <a:r>
              <a:rPr lang="en-US" baseline="0" dirty="0" smtClean="0"/>
              <a:t>, visual distraction.</a:t>
            </a:r>
            <a:endParaRPr lang="en-US" dirty="0" smtClean="0"/>
          </a:p>
        </p:txBody>
      </p:sp>
      <p:sp>
        <p:nvSpPr>
          <p:cNvPr id="67588" name="Slide Number Placeholder 3"/>
          <p:cNvSpPr>
            <a:spLocks noGrp="1"/>
          </p:cNvSpPr>
          <p:nvPr>
            <p:ph type="sldNum" sz="quarter" idx="5"/>
          </p:nvPr>
        </p:nvSpPr>
        <p:spPr/>
        <p:txBody>
          <a:bodyPr/>
          <a:lstStyle/>
          <a:p>
            <a:pPr>
              <a:defRPr/>
            </a:pPr>
            <a:fld id="{D8DB5F2F-D871-49FF-A816-E9F6E42E306C}" type="slidenum">
              <a:rPr lang="en-US" smtClean="0"/>
              <a:pPr>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smtClean="0"/>
              <a:t>To allow an accommodation for an individual whose religion requires that the head be covered at all times does not cause the game to be played differently nor does it create a safety issue.  An individual who wears a prosthesis would need to get clearance from the state office for the use of such a device.  In both of these situations, the state will want to document the accommodations requested, so asking the school to make the request in writing with supporting documentation would be appropriate. </a:t>
            </a:r>
          </a:p>
          <a:p>
            <a:endParaRPr lang="en-US" smtClean="0"/>
          </a:p>
          <a:p>
            <a:r>
              <a:rPr lang="en-US" smtClean="0"/>
              <a:t>Each state will determine its stance on making accommodations on an individual basis.  These decisions, based on the rule as it is written, should not put other student-athletes in danger nor should the accommodation change the playing rules.</a:t>
            </a:r>
          </a:p>
        </p:txBody>
      </p:sp>
      <p:sp>
        <p:nvSpPr>
          <p:cNvPr id="4" name="Slide Number Placeholder 3"/>
          <p:cNvSpPr>
            <a:spLocks noGrp="1"/>
          </p:cNvSpPr>
          <p:nvPr>
            <p:ph type="sldNum" sz="quarter" idx="5"/>
          </p:nvPr>
        </p:nvSpPr>
        <p:spPr/>
        <p:txBody>
          <a:bodyPr/>
          <a:lstStyle/>
          <a:p>
            <a:pPr>
              <a:defRPr/>
            </a:pPr>
            <a:fld id="{9B7432FF-BAAE-4D7B-8B79-01E9645035A6}"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t>Rule 18 is the Music/Sound Effects rule that prohibits the use of artificial noisemakers. Likewise this rule enforces the need to prohibit the announcer from interrupting the game through the use of the microphone.  Occasionally, you will hear near the end of the quarter “two minutes”.  This is inappropriate.  Announcers should be trained to respect the game.</a:t>
            </a:r>
          </a:p>
        </p:txBody>
      </p:sp>
      <p:sp>
        <p:nvSpPr>
          <p:cNvPr id="99332" name="Slide Number Placeholder 3"/>
          <p:cNvSpPr>
            <a:spLocks noGrp="1"/>
          </p:cNvSpPr>
          <p:nvPr>
            <p:ph type="sldNum" sz="quarter" idx="5"/>
          </p:nvPr>
        </p:nvSpPr>
        <p:spPr/>
        <p:txBody>
          <a:bodyPr/>
          <a:lstStyle/>
          <a:p>
            <a:pPr>
              <a:defRPr/>
            </a:pPr>
            <a:fld id="{2B5A1155-1037-451F-B1D4-40DA8E14126A}" type="slidenum">
              <a:rPr lang="en-US">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smtClean="0"/>
              <a:t>The announcers must be trained to work the game in silence when the clock is running. Announcements or comments should be made during those times when there is an official stoppage of the clock, such as a time-out , between quarters, etc.</a:t>
            </a:r>
          </a:p>
        </p:txBody>
      </p:sp>
      <p:sp>
        <p:nvSpPr>
          <p:cNvPr id="4" name="Slide Number Placeholder 3"/>
          <p:cNvSpPr>
            <a:spLocks noGrp="1"/>
          </p:cNvSpPr>
          <p:nvPr>
            <p:ph type="sldNum" sz="quarter" idx="5"/>
          </p:nvPr>
        </p:nvSpPr>
        <p:spPr/>
        <p:txBody>
          <a:bodyPr/>
          <a:lstStyle/>
          <a:p>
            <a:pPr>
              <a:defRPr/>
            </a:pPr>
            <a:fld id="{86761B93-7179-4C16-9E5D-9857BE17F8C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smtClean="0"/>
              <a:t>Points of Emphasis are chosen to give extra attention to issues where it is most needed. </a:t>
            </a:r>
          </a:p>
        </p:txBody>
      </p:sp>
      <p:sp>
        <p:nvSpPr>
          <p:cNvPr id="98308" name="Slide Number Placeholder 3"/>
          <p:cNvSpPr>
            <a:spLocks noGrp="1"/>
          </p:cNvSpPr>
          <p:nvPr>
            <p:ph type="sldNum" sz="quarter" idx="5"/>
          </p:nvPr>
        </p:nvSpPr>
        <p:spPr/>
        <p:txBody>
          <a:bodyPr/>
          <a:lstStyle/>
          <a:p>
            <a:pPr>
              <a:defRPr/>
            </a:pPr>
            <a:fld id="{18B80175-64EF-4657-A88C-731521CF267C}" type="slidenum">
              <a:rPr lang="en-US" smtClean="0"/>
              <a:pPr>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lang="en-US" dirty="0" smtClean="0"/>
              <a:t> </a:t>
            </a:r>
          </a:p>
          <a:p>
            <a:r>
              <a:rPr lang="en-US" dirty="0" smtClean="0"/>
              <a:t>Proper mechanics and signals will assist in communication to your partners and will aid in the effectiveness of all officials’ rulings. Officials need to continue to study, emphasize and practice proper mechanics and signals with your partners and reviewing these items in a thorough pre-game conference. This will assist the crew of officials in their game preparation and performing their duties as a cohesive unit. Officials are reminded to use non-verbal cues to communicate with your partners and assist them in their efforts. Use only proper NFHS approved mechanics and signals, enforce the rules of the level being played and officiating the game accordingly.</a:t>
            </a:r>
          </a:p>
        </p:txBody>
      </p:sp>
      <p:sp>
        <p:nvSpPr>
          <p:cNvPr id="99332" name="Slide Number Placeholder 3"/>
          <p:cNvSpPr>
            <a:spLocks noGrp="1"/>
          </p:cNvSpPr>
          <p:nvPr>
            <p:ph type="sldNum" sz="quarter" idx="5"/>
          </p:nvPr>
        </p:nvSpPr>
        <p:spPr/>
        <p:txBody>
          <a:bodyPr/>
          <a:lstStyle/>
          <a:p>
            <a:pPr>
              <a:defRPr/>
            </a:pPr>
            <a:fld id="{4A0F122F-39E8-4029-AE7C-3BDE22E66087}" type="slidenum">
              <a:rPr lang="en-US" smtClean="0"/>
              <a:pPr>
                <a:defRPr/>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dirty="0" smtClean="0"/>
              <a:t>When persons determine they have an interest in officiating and then follow-through to get the a license to officiate, they make a commitment to do everything possible to be the best official they can be.  Knowing the playing rules, mechanics and signals is a major part of that commitment.  Signals are a means of communicating to the scoring table officials, partner(s), players, coaches, media and spectators what has been ruled on the floor.  To use signals of other levels/rules codes or to perform the IAABO signals incorrectly demonstrates disrespect for game.</a:t>
            </a:r>
          </a:p>
        </p:txBody>
      </p:sp>
      <p:sp>
        <p:nvSpPr>
          <p:cNvPr id="4" name="Slide Number Placeholder 3"/>
          <p:cNvSpPr>
            <a:spLocks noGrp="1"/>
          </p:cNvSpPr>
          <p:nvPr>
            <p:ph type="sldNum" sz="quarter" idx="5"/>
          </p:nvPr>
        </p:nvSpPr>
        <p:spPr/>
        <p:txBody>
          <a:bodyPr/>
          <a:lstStyle/>
          <a:p>
            <a:pPr>
              <a:defRPr/>
            </a:pPr>
            <a:fld id="{A277864D-EFC1-4972-9472-0172A99CC5F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dirty="0" smtClean="0"/>
              <a:t>Coaches and officials are reminded of the proper procedures in requesting and granting time-out. Coaches are encouraged to give both a visual signal and verbal request when a requesting time-out. Officials need to know the status of the ball and whether it is in player control. Having a full view of the player in control who is requesting the time-out is critical to determining if you may grant a time-out.  It’s vital to know the situation of the game, the proper sequence of requesting a time-out, then using proper signals to notify the scorer.</a:t>
            </a:r>
          </a:p>
        </p:txBody>
      </p:sp>
      <p:sp>
        <p:nvSpPr>
          <p:cNvPr id="4" name="Slide Number Placeholder 3"/>
          <p:cNvSpPr>
            <a:spLocks noGrp="1"/>
          </p:cNvSpPr>
          <p:nvPr>
            <p:ph type="sldNum" sz="quarter" idx="5"/>
          </p:nvPr>
        </p:nvSpPr>
        <p:spPr/>
        <p:txBody>
          <a:bodyPr/>
          <a:lstStyle/>
          <a:p>
            <a:pPr>
              <a:defRPr/>
            </a:pPr>
            <a:fld id="{0DF8DA4A-CA5A-470B-B730-C08075139E4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Once the official determines that the team requesting the time-out is doing so appropriately, the time-out may be granted.</a:t>
            </a:r>
          </a:p>
          <a:p>
            <a:pPr>
              <a:defRPr/>
            </a:pPr>
            <a:r>
              <a:rPr lang="en-US" dirty="0" smtClean="0"/>
              <a:t>The officials must follow the steps to granting and reporting the time-out.</a:t>
            </a:r>
          </a:p>
          <a:p>
            <a:pPr marL="235115" indent="-235115">
              <a:buFontTx/>
              <a:buAutoNum type="alphaLcPeriod"/>
              <a:defRPr/>
            </a:pPr>
            <a:r>
              <a:rPr lang="en-US" dirty="0" smtClean="0"/>
              <a:t>Sound the whistle while giving the stop the clock whistle signal.</a:t>
            </a:r>
          </a:p>
          <a:p>
            <a:pPr marL="235115" indent="-235115">
              <a:buFontTx/>
              <a:buAutoNum type="alphaLcPeriod"/>
              <a:defRPr/>
            </a:pPr>
            <a:r>
              <a:rPr lang="en-US" dirty="0" smtClean="0"/>
              <a:t>Determine from the head coach what type of time-out is to be charged and communicate to the partner(s); partner(s)</a:t>
            </a:r>
            <a:r>
              <a:rPr lang="en-US" baseline="0" dirty="0" smtClean="0"/>
              <a:t> </a:t>
            </a:r>
            <a:r>
              <a:rPr lang="en-US" dirty="0" smtClean="0"/>
              <a:t>ensure</a:t>
            </a:r>
            <a:r>
              <a:rPr lang="en-US" baseline="0" dirty="0" smtClean="0"/>
              <a:t> </a:t>
            </a:r>
            <a:r>
              <a:rPr lang="en-US" dirty="0" smtClean="0"/>
              <a:t>that both teams are aware of the type</a:t>
            </a:r>
            <a:r>
              <a:rPr lang="en-US" baseline="0" dirty="0" smtClean="0"/>
              <a:t> to time-out.</a:t>
            </a:r>
            <a:endParaRPr lang="en-US" dirty="0" smtClean="0"/>
          </a:p>
          <a:p>
            <a:pPr marL="235115" indent="-235115">
              <a:buFontTx/>
              <a:buAutoNum type="alphaLcPeriod"/>
              <a:defRPr/>
            </a:pPr>
            <a:r>
              <a:rPr lang="en-US" dirty="0" smtClean="0"/>
              <a:t>The time-out granting official should allow the players to get to their bench area and then report to the table the type of time-out visually; verbally indicate the color of the team granted the time</a:t>
            </a:r>
            <a:r>
              <a:rPr lang="en-US" baseline="0" dirty="0" smtClean="0"/>
              <a:t>-out</a:t>
            </a:r>
            <a:r>
              <a:rPr lang="en-US" dirty="0" smtClean="0"/>
              <a:t>; give the player number or head coach making the request and direct the timer (visually and verbally) to start the time-out period by pointing to the table.</a:t>
            </a:r>
          </a:p>
          <a:p>
            <a:pPr marL="235115" indent="-235115">
              <a:buFontTx/>
              <a:buAutoNum type="alphaLcPeriod"/>
              <a:defRPr/>
            </a:pPr>
            <a:r>
              <a:rPr lang="en-US" dirty="0" smtClean="0"/>
              <a:t>Notify a coach when the team has used its last time-out.</a:t>
            </a:r>
          </a:p>
          <a:p>
            <a:pPr marL="235115" indent="-235115">
              <a:buFontTx/>
              <a:buAutoNum type="alphaLcPeriod"/>
              <a:defRPr/>
            </a:pPr>
            <a:r>
              <a:rPr lang="en-US" dirty="0" smtClean="0"/>
              <a:t>The officials then assumes</a:t>
            </a:r>
            <a:r>
              <a:rPr lang="en-US" baseline="0" dirty="0" smtClean="0"/>
              <a:t> </a:t>
            </a:r>
            <a:r>
              <a:rPr lang="en-US" dirty="0" smtClean="0"/>
              <a:t>the appropriate position on the floor.</a:t>
            </a:r>
          </a:p>
          <a:p>
            <a:pPr marL="235115" indent="-235115">
              <a:buFontTx/>
              <a:buAutoNum type="alphaLcPeriod"/>
              <a:defRPr/>
            </a:pPr>
            <a:endParaRPr lang="en-US" dirty="0"/>
          </a:p>
        </p:txBody>
      </p:sp>
      <p:sp>
        <p:nvSpPr>
          <p:cNvPr id="4" name="Slide Number Placeholder 3"/>
          <p:cNvSpPr>
            <a:spLocks noGrp="1"/>
          </p:cNvSpPr>
          <p:nvPr>
            <p:ph type="sldNum" sz="quarter" idx="5"/>
          </p:nvPr>
        </p:nvSpPr>
        <p:spPr/>
        <p:txBody>
          <a:bodyPr/>
          <a:lstStyle/>
          <a:p>
            <a:pPr>
              <a:defRPr/>
            </a:pPr>
            <a:fld id="{FC0DF9AC-C042-46E8-93B3-1A02529F135B}"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a:buFont typeface="Wingdings" pitchFamily="2" charset="2"/>
              <a:buChar char="§"/>
            </a:pPr>
            <a:r>
              <a:rPr lang="en-US" b="1" smtClean="0"/>
              <a:t> </a:t>
            </a:r>
            <a:r>
              <a:rPr lang="en-US" smtClean="0"/>
              <a:t>See the whole play. </a:t>
            </a:r>
          </a:p>
          <a:p>
            <a:pPr>
              <a:buFont typeface="Wingdings" pitchFamily="2" charset="2"/>
              <a:buChar char="§"/>
            </a:pPr>
            <a:r>
              <a:rPr lang="en-US" smtClean="0"/>
              <a:t> See the actions of all players. </a:t>
            </a:r>
          </a:p>
          <a:p>
            <a:pPr>
              <a:buFont typeface="Wingdings" pitchFamily="2" charset="2"/>
              <a:buChar char="§"/>
            </a:pPr>
            <a:r>
              <a:rPr lang="en-US" smtClean="0"/>
              <a:t> Don’t react too quickly that you do not see the second action or antics of a player that is inciting an opponent to react. </a:t>
            </a:r>
          </a:p>
          <a:p>
            <a:pPr>
              <a:buFont typeface="Wingdings" pitchFamily="2" charset="2"/>
              <a:buChar char="§"/>
            </a:pPr>
            <a:r>
              <a:rPr lang="en-US" smtClean="0"/>
              <a:t> Be aware of the whole situation so to penalize the correct player.</a:t>
            </a:r>
          </a:p>
          <a:p>
            <a:pPr>
              <a:buFont typeface="Wingdings" pitchFamily="2" charset="2"/>
              <a:buChar char="§"/>
            </a:pPr>
            <a:endParaRPr lang="en-US" smtClean="0"/>
          </a:p>
          <a:p>
            <a:pPr>
              <a:buFont typeface="Wingdings" pitchFamily="2" charset="2"/>
              <a:buNone/>
            </a:pPr>
            <a:r>
              <a:rPr lang="en-US" smtClean="0"/>
              <a:t>Dead Ball officiating is an important part of the responsibilities of the contest officials.  Lots of action can take place during this period of time and if the officials are not watching the players, situations could get out of control.</a:t>
            </a:r>
          </a:p>
        </p:txBody>
      </p:sp>
      <p:sp>
        <p:nvSpPr>
          <p:cNvPr id="100356" name="Slide Number Placeholder 3"/>
          <p:cNvSpPr>
            <a:spLocks noGrp="1"/>
          </p:cNvSpPr>
          <p:nvPr>
            <p:ph type="sldNum" sz="quarter" idx="5"/>
          </p:nvPr>
        </p:nvSpPr>
        <p:spPr/>
        <p:txBody>
          <a:bodyPr/>
          <a:lstStyle/>
          <a:p>
            <a:pPr>
              <a:defRPr/>
            </a:pPr>
            <a:fld id="{C7F981BF-91E2-47CA-BCC9-3E5F8A5CD53D}" type="slidenum">
              <a:rPr lang="en-US" smtClean="0"/>
              <a:pPr>
                <a:defRPr/>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dirty="0" smtClean="0"/>
              <a:t>This slide shows two examples of actions that may take place during a dead ball.  </a:t>
            </a:r>
          </a:p>
          <a:p>
            <a:r>
              <a:rPr lang="en-US" dirty="0" smtClean="0"/>
              <a:t>	-  </a:t>
            </a:r>
            <a:r>
              <a:rPr lang="en-US" dirty="0" err="1" smtClean="0"/>
              <a:t>PlayPic</a:t>
            </a:r>
            <a:r>
              <a:rPr lang="en-US" dirty="0" smtClean="0"/>
              <a:t> A shows player  #21 taunting player #40.  If the action of #21 is not dealt with immediately, player #40 will deal with him later.</a:t>
            </a:r>
          </a:p>
          <a:p>
            <a:r>
              <a:rPr lang="en-US" dirty="0" smtClean="0"/>
              <a:t>	-  </a:t>
            </a:r>
            <a:r>
              <a:rPr lang="en-US" dirty="0" err="1" smtClean="0"/>
              <a:t>PlayPic</a:t>
            </a:r>
            <a:r>
              <a:rPr lang="en-US" dirty="0" smtClean="0"/>
              <a:t> B shows player #40 taking care of #21 in his own way.</a:t>
            </a:r>
          </a:p>
          <a:p>
            <a:r>
              <a:rPr lang="en-US" dirty="0" smtClean="0"/>
              <a:t>If the official crew is not alert during a dead ball to identify these kinds of actions immediately, you can believe that some time later during that contest someone is going to retaliate.</a:t>
            </a:r>
          </a:p>
          <a:p>
            <a:endParaRPr lang="en-US" dirty="0" smtClean="0"/>
          </a:p>
          <a:p>
            <a:r>
              <a:rPr lang="en-US" dirty="0" smtClean="0"/>
              <a:t>An alert official will identify this kind of behavior and penalize it.  Penalizing the first action is important and sends a message to everyone that this officiating crew is watching every move that is made. So play by the rules.</a:t>
            </a:r>
          </a:p>
        </p:txBody>
      </p:sp>
      <p:sp>
        <p:nvSpPr>
          <p:cNvPr id="4" name="Slide Number Placeholder 3"/>
          <p:cNvSpPr>
            <a:spLocks noGrp="1"/>
          </p:cNvSpPr>
          <p:nvPr>
            <p:ph type="sldNum" sz="quarter" idx="5"/>
          </p:nvPr>
        </p:nvSpPr>
        <p:spPr/>
        <p:txBody>
          <a:bodyPr/>
          <a:lstStyle/>
          <a:p>
            <a:pPr>
              <a:defRPr/>
            </a:pPr>
            <a:fld id="{5696EF81-2F0C-43C0-9FC7-92EF15D9D5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marL="235115" indent="-235115">
              <a:buFontTx/>
              <a:buAutoNum type="alphaUcPeriod"/>
            </a:pPr>
            <a:r>
              <a:rPr lang="en-US" dirty="0" smtClean="0"/>
              <a:t>If an assistant coach sits in the bleachers or at the table to use an electronic device to keep stats, to record, and then shows them to the coach during a break in the play, it is permissible.</a:t>
            </a:r>
          </a:p>
          <a:p>
            <a:pPr marL="235115" indent="-235115">
              <a:buFontTx/>
              <a:buAutoNum type="alphaUcPeriod"/>
            </a:pPr>
            <a:endParaRPr lang="en-US" dirty="0" smtClean="0"/>
          </a:p>
          <a:p>
            <a:pPr marL="235115" indent="-235115">
              <a:buFontTx/>
              <a:buAutoNum type="alphaUcPeriod"/>
            </a:pPr>
            <a:r>
              <a:rPr lang="en-US" dirty="0" smtClean="0"/>
              <a:t>The coach may choose to use an electronic tablet to show a play to the team during a time-out, between quarters or during half-time.</a:t>
            </a:r>
          </a:p>
        </p:txBody>
      </p:sp>
      <p:sp>
        <p:nvSpPr>
          <p:cNvPr id="4" name="Slide Number Placeholder 3"/>
          <p:cNvSpPr>
            <a:spLocks noGrp="1"/>
          </p:cNvSpPr>
          <p:nvPr>
            <p:ph type="sldNum" sz="quarter" idx="5"/>
          </p:nvPr>
        </p:nvSpPr>
        <p:spPr/>
        <p:txBody>
          <a:bodyPr/>
          <a:lstStyle/>
          <a:p>
            <a:pPr>
              <a:defRPr/>
            </a:pPr>
            <a:fld id="{F5FBB47F-63C3-401B-AD69-7FE9F39DE1B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a:buFontTx/>
              <a:buChar char="-"/>
            </a:pPr>
            <a:r>
              <a:rPr lang="en-US" smtClean="0"/>
              <a:t>  When contact occurs that affects the rhythm, speed, quickness and balance of the player, illegal contact has occurred. When illegal contact occurs, fouls must be called. </a:t>
            </a:r>
          </a:p>
          <a:p>
            <a:pPr>
              <a:buFontTx/>
              <a:buChar char="-"/>
            </a:pPr>
            <a:r>
              <a:rPr lang="en-US" smtClean="0"/>
              <a:t>  Officials must not refrain from calling these type of actions that create an advantage for the opponent. Illegal contact must be called regardless of time and score.</a:t>
            </a:r>
          </a:p>
        </p:txBody>
      </p:sp>
      <p:sp>
        <p:nvSpPr>
          <p:cNvPr id="101380" name="Slide Number Placeholder 3"/>
          <p:cNvSpPr>
            <a:spLocks noGrp="1"/>
          </p:cNvSpPr>
          <p:nvPr>
            <p:ph type="sldNum" sz="quarter" idx="5"/>
          </p:nvPr>
        </p:nvSpPr>
        <p:spPr/>
        <p:txBody>
          <a:bodyPr/>
          <a:lstStyle/>
          <a:p>
            <a:pPr>
              <a:defRPr/>
            </a:pPr>
            <a:fld id="{57BD6B63-8E13-4877-B716-1C810CDF952D}" type="slidenum">
              <a:rPr lang="en-US" smtClean="0"/>
              <a:pPr>
                <a:defRPr/>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smtClean="0"/>
              <a:t>When illegal contact occurs,  fouls must be called. </a:t>
            </a:r>
          </a:p>
          <a:p>
            <a:r>
              <a:rPr lang="en-US" smtClean="0"/>
              <a:t>-  Hand checking</a:t>
            </a:r>
          </a:p>
          <a:p>
            <a:pPr>
              <a:buFontTx/>
              <a:buChar char="-"/>
            </a:pPr>
            <a:r>
              <a:rPr lang="en-US" smtClean="0"/>
              <a:t>  Displacement</a:t>
            </a:r>
          </a:p>
          <a:p>
            <a:pPr>
              <a:buFontTx/>
              <a:buChar char="-"/>
            </a:pPr>
            <a:r>
              <a:rPr lang="en-US" smtClean="0"/>
              <a:t>  Player Control</a:t>
            </a:r>
          </a:p>
          <a:p>
            <a:endParaRPr lang="en-US" smtClean="0"/>
          </a:p>
        </p:txBody>
      </p:sp>
      <p:sp>
        <p:nvSpPr>
          <p:cNvPr id="4" name="Slide Number Placeholder 3"/>
          <p:cNvSpPr>
            <a:spLocks noGrp="1"/>
          </p:cNvSpPr>
          <p:nvPr>
            <p:ph type="sldNum" sz="quarter" idx="5"/>
          </p:nvPr>
        </p:nvSpPr>
        <p:spPr/>
        <p:txBody>
          <a:bodyPr/>
          <a:lstStyle/>
          <a:p>
            <a:pPr>
              <a:defRPr/>
            </a:pPr>
            <a:fld id="{0F610744-17A2-4D67-9923-E12111B9151E}"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dirty="0" smtClean="0"/>
          </a:p>
        </p:txBody>
      </p:sp>
      <p:sp>
        <p:nvSpPr>
          <p:cNvPr id="103428" name="Slide Number Placeholder 3"/>
          <p:cNvSpPr>
            <a:spLocks noGrp="1"/>
          </p:cNvSpPr>
          <p:nvPr>
            <p:ph type="sldNum" sz="quarter" idx="5"/>
          </p:nvPr>
        </p:nvSpPr>
        <p:spPr/>
        <p:txBody>
          <a:bodyPr/>
          <a:lstStyle/>
          <a:p>
            <a:pPr>
              <a:defRPr/>
            </a:pPr>
            <a:fld id="{B9318F2E-C424-4085-97C3-5C7BEAFD4F3A}" type="slidenum">
              <a:rPr lang="en-US" smtClean="0"/>
              <a:pPr>
                <a:defRPr/>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r>
              <a:rPr lang="en-US" smtClean="0"/>
              <a:t>This type of foul may be strategic to stop the clock or create a situation that may be tactically done for the team taking action. This foul may be innocent in severity, but without any playing of the ball, it becomes an intentional act such as a player wrapping their arms around an opponent. The act may be excessive in its intensity and force of the action. </a:t>
            </a:r>
          </a:p>
        </p:txBody>
      </p:sp>
      <p:sp>
        <p:nvSpPr>
          <p:cNvPr id="4" name="Slide Number Placeholder 3"/>
          <p:cNvSpPr>
            <a:spLocks noGrp="1"/>
          </p:cNvSpPr>
          <p:nvPr>
            <p:ph type="sldNum" sz="quarter" idx="5"/>
          </p:nvPr>
        </p:nvSpPr>
        <p:spPr/>
        <p:txBody>
          <a:bodyPr/>
          <a:lstStyle/>
          <a:p>
            <a:pPr>
              <a:defRPr/>
            </a:pPr>
            <a:fld id="{EDFF119F-E93E-4603-9B77-21576D716CE7}"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lang="en-US" dirty="0" smtClean="0"/>
              <a:t>These actions are all intentional fouls and are to be ruled as such. </a:t>
            </a:r>
          </a:p>
          <a:p>
            <a:r>
              <a:rPr lang="en-US" dirty="0" smtClean="0"/>
              <a:t>	a.  Defender holds the jersey of the offensive player to attempt to stop the offense from moving forward.</a:t>
            </a:r>
          </a:p>
          <a:p>
            <a:r>
              <a:rPr lang="en-US" dirty="0" smtClean="0"/>
              <a:t>	b.  The play is away from the ball but the defender pushes and holds to keep that player out of the play and unavailable to assist his teammates.</a:t>
            </a:r>
          </a:p>
          <a:p>
            <a:r>
              <a:rPr lang="en-US" dirty="0" smtClean="0"/>
              <a:t>	c.  The defender holds the offensive player in an attempt at denying the opportunity for a basket.</a:t>
            </a:r>
          </a:p>
          <a:p>
            <a:endParaRPr lang="en-US" dirty="0" smtClean="0"/>
          </a:p>
          <a:p>
            <a:r>
              <a:rPr lang="en-US" dirty="0" smtClean="0"/>
              <a:t>These are extreme situations in most cases but they do happen in contests.  Officials must be vigilant in their observations of what is happening on the floor.</a:t>
            </a:r>
          </a:p>
        </p:txBody>
      </p:sp>
      <p:sp>
        <p:nvSpPr>
          <p:cNvPr id="4" name="Slide Number Placeholder 3"/>
          <p:cNvSpPr>
            <a:spLocks noGrp="1"/>
          </p:cNvSpPr>
          <p:nvPr>
            <p:ph type="sldNum" sz="quarter" idx="5"/>
          </p:nvPr>
        </p:nvSpPr>
        <p:spPr/>
        <p:txBody>
          <a:bodyPr/>
          <a:lstStyle/>
          <a:p>
            <a:pPr>
              <a:defRPr/>
            </a:pPr>
            <a:fld id="{88758518-68FA-4A65-8C17-273B11D84B0A}"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smtClean="0"/>
              <a:t>QUESTIONS</a:t>
            </a:r>
          </a:p>
        </p:txBody>
      </p:sp>
      <p:sp>
        <p:nvSpPr>
          <p:cNvPr id="125956" name="Slide Number Placeholder 3"/>
          <p:cNvSpPr>
            <a:spLocks noGrp="1"/>
          </p:cNvSpPr>
          <p:nvPr>
            <p:ph type="sldNum" sz="quarter" idx="5"/>
          </p:nvPr>
        </p:nvSpPr>
        <p:spPr/>
        <p:txBody>
          <a:bodyPr/>
          <a:lstStyle/>
          <a:p>
            <a:pPr>
              <a:defRPr/>
            </a:pPr>
            <a:fld id="{61388A40-626C-4AE7-957B-B691BD256BBE}" type="slidenum">
              <a:rPr lang="en-US" smtClean="0"/>
              <a:pPr>
                <a:defRPr/>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smtClean="0"/>
              <a:t> </a:t>
            </a:r>
          </a:p>
        </p:txBody>
      </p:sp>
      <p:sp>
        <p:nvSpPr>
          <p:cNvPr id="125956" name="Slide Number Placeholder 3"/>
          <p:cNvSpPr>
            <a:spLocks noGrp="1"/>
          </p:cNvSpPr>
          <p:nvPr>
            <p:ph type="sldNum" sz="quarter" idx="5"/>
          </p:nvPr>
        </p:nvSpPr>
        <p:spPr/>
        <p:txBody>
          <a:bodyPr/>
          <a:lstStyle/>
          <a:p>
            <a:pPr>
              <a:defRPr/>
            </a:pPr>
            <a:fld id="{8E9D7FC0-573D-4818-817F-76114285CC9A}" type="slidenum">
              <a:rPr lang="en-US" smtClean="0"/>
              <a:pPr>
                <a:defRPr/>
              </a:pPr>
              <a:t>36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dirty="0" smtClean="0"/>
              <a:t>Electronic devises were added to the list of equipment that cannot be used for voice communication with players on the court.</a:t>
            </a:r>
          </a:p>
          <a:p>
            <a:endParaRPr lang="en-US" dirty="0" smtClean="0"/>
          </a:p>
          <a:p>
            <a:r>
              <a:rPr lang="en-US" dirty="0" smtClean="0"/>
              <a:t>In addition, the coach is not allowed to look at a play on the electronic devise and then dispute the ruling of the official or ask for a review of the ruling.</a:t>
            </a:r>
          </a:p>
        </p:txBody>
      </p:sp>
      <p:sp>
        <p:nvSpPr>
          <p:cNvPr id="4" name="Slide Number Placeholder 3"/>
          <p:cNvSpPr>
            <a:spLocks noGrp="1"/>
          </p:cNvSpPr>
          <p:nvPr>
            <p:ph type="sldNum" sz="quarter" idx="5"/>
          </p:nvPr>
        </p:nvSpPr>
        <p:spPr/>
        <p:txBody>
          <a:bodyPr/>
          <a:lstStyle/>
          <a:p>
            <a:pPr>
              <a:defRPr/>
            </a:pPr>
            <a:fld id="{F3109989-A41F-4D41-8A2A-BBBD4CD2B2F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dirty="0" smtClean="0"/>
              <a:t>This slide shows the areas that coaches must be aware of for no-use of electronic </a:t>
            </a:r>
            <a:r>
              <a:rPr lang="en-US" dirty="0" smtClean="0"/>
              <a:t>devices</a:t>
            </a:r>
            <a:r>
              <a:rPr lang="en-US" dirty="0" smtClean="0"/>
              <a:t>;</a:t>
            </a:r>
          </a:p>
          <a:p>
            <a:endParaRPr lang="en-US" dirty="0" smtClean="0"/>
          </a:p>
          <a:p>
            <a:r>
              <a:rPr lang="en-US" dirty="0" smtClean="0"/>
              <a:t>-  May not use for verbal communication with players on the playing floor.</a:t>
            </a:r>
          </a:p>
          <a:p>
            <a:pPr>
              <a:buFontTx/>
              <a:buChar char="-"/>
            </a:pPr>
            <a:r>
              <a:rPr lang="en-US" dirty="0" smtClean="0"/>
              <a:t>  May not use to dispute an official’s ruling.</a:t>
            </a:r>
          </a:p>
          <a:p>
            <a:pPr>
              <a:buFontTx/>
              <a:buChar char="-"/>
            </a:pPr>
            <a:r>
              <a:rPr lang="en-US" dirty="0" smtClean="0"/>
              <a:t>  May not use to show a play to players on the playing court while the clock is running.</a:t>
            </a:r>
          </a:p>
          <a:p>
            <a:endParaRPr lang="en-US" dirty="0" smtClean="0"/>
          </a:p>
          <a:p>
            <a:pPr>
              <a:buFontTx/>
              <a:buChar char="-"/>
            </a:pPr>
            <a:r>
              <a:rPr lang="en-US" dirty="0" smtClean="0"/>
              <a:t>  An electronic </a:t>
            </a:r>
            <a:r>
              <a:rPr lang="en-US" dirty="0" smtClean="0"/>
              <a:t>device </a:t>
            </a:r>
            <a:r>
              <a:rPr lang="en-US" dirty="0" smtClean="0"/>
              <a:t>may be used on the bench by the assistant coach to show plays to a bench player(s).</a:t>
            </a:r>
          </a:p>
        </p:txBody>
      </p:sp>
      <p:sp>
        <p:nvSpPr>
          <p:cNvPr id="4" name="Slide Number Placeholder 3"/>
          <p:cNvSpPr>
            <a:spLocks noGrp="1"/>
          </p:cNvSpPr>
          <p:nvPr>
            <p:ph type="sldNum" sz="quarter" idx="5"/>
          </p:nvPr>
        </p:nvSpPr>
        <p:spPr/>
        <p:txBody>
          <a:bodyPr/>
          <a:lstStyle/>
          <a:p>
            <a:pPr>
              <a:defRPr/>
            </a:pPr>
            <a:fld id="{8FC33765-48B8-4233-9301-7C66E7D7903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t>Basketball has been the sole NFHS sport that did not allow a manufacturer’s logo on the jersey.  The Rules Committee determined there was not a compelling reason to forbid a manufacturer’s logo to be added to the jersey with a set of guidelines given.  The Rules Committee is hoping that stock jerseys will be less costly for schools since now the logo can be affixed to meet the NFHS rules as well as the NCAA rules.</a:t>
            </a:r>
          </a:p>
          <a:p>
            <a:endParaRPr lang="en-US" smtClean="0"/>
          </a:p>
          <a:p>
            <a:r>
              <a:rPr lang="en-US" smtClean="0"/>
              <a:t>A single visible manufacturer's logo/trademark/reference is permitted on the team jersey, not to exceed 2 1/4 square inches with no dimension more than 2 1/4 inches. The manufacturer's logo may be located no more than 5 inches below the shoulder seam on the front of the jersey, or 2 inches from the neckline on the back of the jersey; or in either side insert.</a:t>
            </a:r>
          </a:p>
        </p:txBody>
      </p:sp>
      <p:sp>
        <p:nvSpPr>
          <p:cNvPr id="4" name="Slide Number Placeholder 3"/>
          <p:cNvSpPr>
            <a:spLocks noGrp="1"/>
          </p:cNvSpPr>
          <p:nvPr>
            <p:ph type="sldNum" sz="quarter" idx="5"/>
          </p:nvPr>
        </p:nvSpPr>
        <p:spPr/>
        <p:txBody>
          <a:bodyPr/>
          <a:lstStyle/>
          <a:p>
            <a:pPr>
              <a:defRPr/>
            </a:pPr>
            <a:fld id="{A3F26170-91C8-43C8-B8B7-7B050106A2F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smtClean="0"/>
              <a:t>The manufacturer's logo may be located no more than 5 inches below the shoulder seam on the front of the jersey.  This is approximately the same place that the NCAA allows.  Either shoulder area can be chosen to affix the logo.</a:t>
            </a:r>
          </a:p>
        </p:txBody>
      </p:sp>
      <p:sp>
        <p:nvSpPr>
          <p:cNvPr id="4" name="Slide Number Placeholder 3"/>
          <p:cNvSpPr>
            <a:spLocks noGrp="1"/>
          </p:cNvSpPr>
          <p:nvPr>
            <p:ph type="sldNum" sz="quarter" idx="5"/>
          </p:nvPr>
        </p:nvSpPr>
        <p:spPr/>
        <p:txBody>
          <a:bodyPr/>
          <a:lstStyle/>
          <a:p>
            <a:pPr>
              <a:defRPr/>
            </a:pPr>
            <a:fld id="{5FBF1E80-F4AE-414B-9342-53C933578055}"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t>The manufacturer's logo may be located no more than 5 inches below the shoulder seam on the front of the jersey, or 2 inches from the neckline on the back of the jersey; or in either side insert.</a:t>
            </a:r>
          </a:p>
          <a:p>
            <a:endParaRPr lang="en-US" smtClean="0"/>
          </a:p>
          <a:p>
            <a:r>
              <a:rPr lang="en-US" smtClean="0"/>
              <a:t>The PlayPic A shows the logo placed correctly on the back of the uniform.  PlayPic B shows a logo on the side of the jersey.  There is no indication there is a side insert so this logo is illegally placed.</a:t>
            </a:r>
          </a:p>
        </p:txBody>
      </p:sp>
      <p:sp>
        <p:nvSpPr>
          <p:cNvPr id="4" name="Slide Number Placeholder 3"/>
          <p:cNvSpPr>
            <a:spLocks noGrp="1"/>
          </p:cNvSpPr>
          <p:nvPr>
            <p:ph type="sldNum" sz="quarter" idx="5"/>
          </p:nvPr>
        </p:nvSpPr>
        <p:spPr/>
        <p:txBody>
          <a:bodyPr/>
          <a:lstStyle/>
          <a:p>
            <a:pPr>
              <a:defRPr/>
            </a:pPr>
            <a:fld id="{B8354CC0-8C6D-44D4-BB60-66DBCDAA44D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More leg compression sleeves are being worn by players as a means of personal expression.  The Rules Committee felt there was a need to add the same restrictions for leg compression sleeves as is in place for arm compression sleeves.  </a:t>
            </a:r>
          </a:p>
          <a:p>
            <a:endParaRPr lang="en-US" smtClean="0"/>
          </a:p>
          <a:p>
            <a:r>
              <a:rPr lang="en-US" smtClean="0"/>
              <a:t>The sleeve can be worn for medical reasons only.  Coaches will need to be aware of the players who need the sleeves for medical reasons .</a:t>
            </a:r>
          </a:p>
          <a:p>
            <a:endParaRPr lang="en-US" smtClean="0"/>
          </a:p>
        </p:txBody>
      </p:sp>
      <p:sp>
        <p:nvSpPr>
          <p:cNvPr id="4" name="Slide Number Placeholder 3"/>
          <p:cNvSpPr>
            <a:spLocks noGrp="1"/>
          </p:cNvSpPr>
          <p:nvPr>
            <p:ph type="sldNum" sz="quarter" idx="5"/>
          </p:nvPr>
        </p:nvSpPr>
        <p:spPr/>
        <p:txBody>
          <a:bodyPr/>
          <a:lstStyle/>
          <a:p>
            <a:pPr>
              <a:defRPr/>
            </a:pPr>
            <a:fld id="{BA858952-2414-42F7-8AE2-2C0F0A9AC20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4" descr="NFHS-Small-Logo-color-Trans"/>
          <p:cNvPicPr>
            <a:picLocks noChangeAspect="1" noChangeArrowheads="1"/>
          </p:cNvPicPr>
          <p:nvPr/>
        </p:nvPicPr>
        <p:blipFill>
          <a:blip r:embed="rId2" cstate="print"/>
          <a:srcRect/>
          <a:stretch>
            <a:fillRect/>
          </a:stretch>
        </p:blipFill>
        <p:spPr bwMode="auto">
          <a:xfrm>
            <a:off x="4233863" y="728663"/>
            <a:ext cx="673100" cy="979487"/>
          </a:xfrm>
          <a:prstGeom prst="rect">
            <a:avLst/>
          </a:prstGeom>
          <a:noFill/>
          <a:ln w="9525">
            <a:noFill/>
            <a:miter lim="800000"/>
            <a:headEnd/>
            <a:tailEnd/>
          </a:ln>
        </p:spPr>
      </p:pic>
      <p:sp>
        <p:nvSpPr>
          <p:cNvPr id="5" name="Text Box 5"/>
          <p:cNvSpPr txBox="1">
            <a:spLocks noChangeArrowheads="1"/>
          </p:cNvSpPr>
          <p:nvPr/>
        </p:nvSpPr>
        <p:spPr bwMode="auto">
          <a:xfrm>
            <a:off x="5110163" y="6273800"/>
            <a:ext cx="4033837" cy="396875"/>
          </a:xfrm>
          <a:prstGeom prst="rect">
            <a:avLst/>
          </a:prstGeom>
          <a:noFill/>
          <a:ln w="9525">
            <a:noFill/>
            <a:miter lim="800000"/>
            <a:headEnd/>
            <a:tailEnd/>
          </a:ln>
          <a:effectLst/>
        </p:spPr>
        <p:txBody>
          <a:bodyPr>
            <a:spAutoFit/>
          </a:bodyPr>
          <a:lstStyle/>
          <a:p>
            <a:pPr>
              <a:spcBef>
                <a:spcPct val="50000"/>
              </a:spcBef>
              <a:defRPr/>
            </a:pPr>
            <a:r>
              <a:rPr lang="en-US" sz="2000" dirty="0">
                <a:solidFill>
                  <a:schemeClr val="bg1"/>
                </a:solidFill>
                <a:cs typeface="+mn-cs"/>
              </a:rPr>
              <a:t>Take Part. </a:t>
            </a:r>
            <a:r>
              <a:rPr lang="en-US" sz="2000" dirty="0">
                <a:solidFill>
                  <a:srgbClr val="F791A4"/>
                </a:solidFill>
                <a:cs typeface="+mn-cs"/>
              </a:rPr>
              <a:t>Get Set For Life.™</a:t>
            </a:r>
          </a:p>
        </p:txBody>
      </p:sp>
      <p:sp>
        <p:nvSpPr>
          <p:cNvPr id="6" name="Line 6"/>
          <p:cNvSpPr>
            <a:spLocks noChangeShapeType="1"/>
          </p:cNvSpPr>
          <p:nvPr/>
        </p:nvSpPr>
        <p:spPr bwMode="auto">
          <a:xfrm>
            <a:off x="5072063" y="6362700"/>
            <a:ext cx="0" cy="495300"/>
          </a:xfrm>
          <a:prstGeom prst="line">
            <a:avLst/>
          </a:prstGeom>
          <a:noFill/>
          <a:ln w="9525">
            <a:solidFill>
              <a:schemeClr val="bg1"/>
            </a:solidFill>
            <a:round/>
            <a:headEnd/>
            <a:tailEnd/>
          </a:ln>
          <a:effectLst/>
        </p:spPr>
        <p:txBody>
          <a:bodyPr/>
          <a:lstStyle/>
          <a:p>
            <a:pPr>
              <a:defRPr/>
            </a:pPr>
            <a:endParaRPr lang="en-US" dirty="0">
              <a:cs typeface="+mn-cs"/>
            </a:endParaRPr>
          </a:p>
        </p:txBody>
      </p:sp>
      <p:sp>
        <p:nvSpPr>
          <p:cNvPr id="7" name="Text Box 7"/>
          <p:cNvSpPr txBox="1">
            <a:spLocks noChangeArrowheads="1"/>
          </p:cNvSpPr>
          <p:nvPr/>
        </p:nvSpPr>
        <p:spPr bwMode="auto">
          <a:xfrm>
            <a:off x="2006600" y="138113"/>
            <a:ext cx="5092700" cy="455612"/>
          </a:xfrm>
          <a:prstGeom prst="rect">
            <a:avLst/>
          </a:prstGeom>
          <a:noFill/>
          <a:ln w="9525">
            <a:noFill/>
            <a:miter lim="800000"/>
            <a:headEnd/>
            <a:tailEnd/>
          </a:ln>
          <a:effectLst/>
        </p:spPr>
        <p:txBody>
          <a:bodyPr>
            <a:spAutoFit/>
          </a:bodyPr>
          <a:lstStyle/>
          <a:p>
            <a:pPr algn="ctr">
              <a:lnSpc>
                <a:spcPct val="75000"/>
              </a:lnSpc>
              <a:spcBef>
                <a:spcPct val="20000"/>
              </a:spcBef>
              <a:buClr>
                <a:srgbClr val="003798"/>
              </a:buClr>
              <a:buFont typeface="Wingdings" pitchFamily="2" charset="2"/>
              <a:buNone/>
              <a:defRPr/>
            </a:pPr>
            <a:r>
              <a:rPr lang="en-US" sz="1400" dirty="0">
                <a:solidFill>
                  <a:schemeClr val="bg1"/>
                </a:solidFill>
                <a:cs typeface="+mn-cs"/>
              </a:rPr>
              <a:t>National Federation of State</a:t>
            </a:r>
          </a:p>
          <a:p>
            <a:pPr algn="ctr">
              <a:lnSpc>
                <a:spcPct val="75000"/>
              </a:lnSpc>
              <a:spcBef>
                <a:spcPct val="20000"/>
              </a:spcBef>
              <a:buClr>
                <a:srgbClr val="003798"/>
              </a:buClr>
              <a:buFont typeface="Wingdings" pitchFamily="2" charset="2"/>
              <a:buNone/>
              <a:defRPr/>
            </a:pPr>
            <a:r>
              <a:rPr lang="en-US" sz="1400" dirty="0">
                <a:solidFill>
                  <a:schemeClr val="bg1"/>
                </a:solidFill>
                <a:cs typeface="+mn-cs"/>
              </a:rPr>
              <a:t>High School Associations</a:t>
            </a:r>
          </a:p>
        </p:txBody>
      </p:sp>
      <p:sp>
        <p:nvSpPr>
          <p:cNvPr id="5122" name="Rectangle 2"/>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B5C232D0-0CF4-49F7-A460-41C909E92D2D}" type="slidenum">
              <a:rPr lang="en-US"/>
              <a:pPr>
                <a:defRPr/>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A8A7ECDA-0C7E-4FE2-9CA9-357B21A33706}" type="slidenum">
              <a:rPr lang="en-US"/>
              <a:pPr>
                <a:defRPr/>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ED3ECDB0-2068-4680-8A90-7065AAD6E4AC}" type="slidenum">
              <a:rPr lang="en-US"/>
              <a:pPr>
                <a:defRPr/>
              </a:pPr>
              <a:t>‹#›</a:t>
            </a:fld>
            <a:r>
              <a:rPr lang="en-US"/>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70F50F4B-2D2F-47EA-9934-9BAEF646C65C}" type="slidenum">
              <a:rPr lang="en-US"/>
              <a:pPr>
                <a:defRPr/>
              </a:pPr>
              <a:t>‹#›</a:t>
            </a:fld>
            <a:r>
              <a:rPr lang="en-US"/>
              <a: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6BDCF901-D8F1-4AB4-89B1-50A19A004354}" type="slidenum">
              <a:rPr lang="en-US"/>
              <a:pPr>
                <a:defRPr/>
              </a:pPr>
              <a:t>‹#›</a:t>
            </a:fld>
            <a:r>
              <a:rPr lang="en-US"/>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4" descr="NFHS-Small-Logo-color-Trans"/>
          <p:cNvPicPr>
            <a:picLocks noChangeAspect="1" noChangeArrowheads="1"/>
          </p:cNvPicPr>
          <p:nvPr/>
        </p:nvPicPr>
        <p:blipFill>
          <a:blip r:embed="rId2" cstate="print"/>
          <a:srcRect/>
          <a:stretch>
            <a:fillRect/>
          </a:stretch>
        </p:blipFill>
        <p:spPr bwMode="auto">
          <a:xfrm>
            <a:off x="4233863" y="728663"/>
            <a:ext cx="673100" cy="979487"/>
          </a:xfrm>
          <a:prstGeom prst="rect">
            <a:avLst/>
          </a:prstGeom>
          <a:noFill/>
          <a:ln w="9525">
            <a:noFill/>
            <a:miter lim="800000"/>
            <a:headEnd/>
            <a:tailEnd/>
          </a:ln>
        </p:spPr>
      </p:pic>
      <p:sp>
        <p:nvSpPr>
          <p:cNvPr id="5" name="Text Box 5"/>
          <p:cNvSpPr txBox="1">
            <a:spLocks noChangeArrowheads="1"/>
          </p:cNvSpPr>
          <p:nvPr/>
        </p:nvSpPr>
        <p:spPr bwMode="auto">
          <a:xfrm>
            <a:off x="5110163" y="6273800"/>
            <a:ext cx="4033837" cy="3968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FFFFFF"/>
                </a:solidFill>
              </a:rPr>
              <a:t>Take Part. </a:t>
            </a:r>
            <a:r>
              <a:rPr lang="en-US" sz="2000" dirty="0">
                <a:solidFill>
                  <a:srgbClr val="F791A4"/>
                </a:solidFill>
              </a:rPr>
              <a:t>Get Set For Life.™</a:t>
            </a:r>
          </a:p>
        </p:txBody>
      </p:sp>
      <p:sp>
        <p:nvSpPr>
          <p:cNvPr id="6" name="Line 6"/>
          <p:cNvSpPr>
            <a:spLocks noChangeShapeType="1"/>
          </p:cNvSpPr>
          <p:nvPr/>
        </p:nvSpPr>
        <p:spPr bwMode="auto">
          <a:xfrm>
            <a:off x="5072063" y="6362700"/>
            <a:ext cx="0" cy="495300"/>
          </a:xfrm>
          <a:prstGeom prst="line">
            <a:avLst/>
          </a:prstGeom>
          <a:noFill/>
          <a:ln w="9525">
            <a:solidFill>
              <a:schemeClr val="bg1"/>
            </a:solidFill>
            <a:round/>
            <a:headEnd/>
            <a:tailEnd/>
          </a:ln>
          <a:effectLst/>
        </p:spPr>
        <p:txBody>
          <a:bodyPr/>
          <a:lstStyle/>
          <a:p>
            <a:pPr>
              <a:defRPr/>
            </a:pPr>
            <a:endParaRPr lang="en-US" dirty="0">
              <a:solidFill>
                <a:srgbClr val="000000"/>
              </a:solidFill>
            </a:endParaRPr>
          </a:p>
        </p:txBody>
      </p:sp>
      <p:sp>
        <p:nvSpPr>
          <p:cNvPr id="7" name="Text Box 7"/>
          <p:cNvSpPr txBox="1">
            <a:spLocks noChangeArrowheads="1"/>
          </p:cNvSpPr>
          <p:nvPr/>
        </p:nvSpPr>
        <p:spPr bwMode="auto">
          <a:xfrm>
            <a:off x="2006600" y="138113"/>
            <a:ext cx="5092700" cy="455612"/>
          </a:xfrm>
          <a:prstGeom prst="rect">
            <a:avLst/>
          </a:prstGeom>
          <a:noFill/>
          <a:ln w="9525">
            <a:noFill/>
            <a:miter lim="800000"/>
            <a:headEnd/>
            <a:tailEnd/>
          </a:ln>
          <a:effectLst/>
        </p:spPr>
        <p:txBody>
          <a:bodyPr>
            <a:spAutoFit/>
          </a:bodyPr>
          <a:lstStyle/>
          <a:p>
            <a:pPr algn="ctr">
              <a:lnSpc>
                <a:spcPct val="75000"/>
              </a:lnSpc>
              <a:spcBef>
                <a:spcPct val="20000"/>
              </a:spcBef>
              <a:buClr>
                <a:srgbClr val="003798"/>
              </a:buClr>
              <a:buFont typeface="Wingdings" pitchFamily="2" charset="2"/>
              <a:buNone/>
              <a:defRPr/>
            </a:pPr>
            <a:r>
              <a:rPr lang="en-US" sz="1400" dirty="0">
                <a:solidFill>
                  <a:srgbClr val="FFFFFF"/>
                </a:solidFill>
              </a:rPr>
              <a:t>National Federation of State</a:t>
            </a:r>
          </a:p>
          <a:p>
            <a:pPr algn="ctr">
              <a:lnSpc>
                <a:spcPct val="75000"/>
              </a:lnSpc>
              <a:spcBef>
                <a:spcPct val="20000"/>
              </a:spcBef>
              <a:buClr>
                <a:srgbClr val="003798"/>
              </a:buClr>
              <a:buFont typeface="Wingdings" pitchFamily="2" charset="2"/>
              <a:buNone/>
              <a:defRPr/>
            </a:pPr>
            <a:r>
              <a:rPr lang="en-US" sz="1400" dirty="0">
                <a:solidFill>
                  <a:srgbClr val="FFFFFF"/>
                </a:solidFill>
              </a:rPr>
              <a:t>High School Associations</a:t>
            </a:r>
          </a:p>
        </p:txBody>
      </p:sp>
      <p:sp>
        <p:nvSpPr>
          <p:cNvPr id="5122" name="Rectangle 2"/>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A53604E9-8230-4EAE-8F4D-164479577AE0}" type="slidenum">
              <a:rPr lang="en-US"/>
              <a:pPr>
                <a:defRPr/>
              </a:pPr>
              <a:t>‹#›</a:t>
            </a:fld>
            <a:r>
              <a:rPr lang="en-US"/>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FDC85D1B-B1F5-4D27-BB76-EB1BCF711839}" type="slidenum">
              <a:rPr lang="en-US"/>
              <a:pPr>
                <a:defRPr/>
              </a:pPr>
              <a:t>‹#›</a:t>
            </a:fld>
            <a:r>
              <a:rPr lang="en-US"/>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AB474B49-D313-4EBF-B4B5-9DC3A7B95F3E}" type="slidenum">
              <a:rPr lang="en-US"/>
              <a:pPr>
                <a:defRPr/>
              </a:pPr>
              <a:t>‹#›</a:t>
            </a:fld>
            <a:r>
              <a:rPr lang="en-US"/>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 </a:t>
            </a:r>
            <a:fld id="{379FA735-572D-4939-9724-589B3681C538}" type="slidenum">
              <a:rPr lang="en-US"/>
              <a:pPr>
                <a:defRPr/>
              </a:pPr>
              <a:t>‹#›</a:t>
            </a:fld>
            <a:r>
              <a:rPr lang="en-US"/>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 </a:t>
            </a:r>
            <a:fld id="{51E315CA-79F0-4801-8035-FCA42CA96822}" type="slidenum">
              <a:rPr lang="en-US"/>
              <a:pPr>
                <a:defRPr/>
              </a:pPr>
              <a:t>‹#›</a:t>
            </a:fld>
            <a:r>
              <a:rPr lang="en-US"/>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 </a:t>
            </a:r>
            <a:fld id="{7D1B10C0-6F17-4DE7-A7D2-82F21909F027}" type="slidenum">
              <a:rPr lang="en-US"/>
              <a:pPr>
                <a:defRPr/>
              </a:pPr>
              <a:t>‹#›</a:t>
            </a:fld>
            <a:r>
              <a:rPr lang="en-US"/>
              <a: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EBEEB4AF-A0BF-4BD5-9343-EC338FD0EB0E}" type="slidenum">
              <a:rPr lang="en-US"/>
              <a:pPr>
                <a:defRPr/>
              </a:pPr>
              <a:t>‹#›</a:t>
            </a:fld>
            <a:r>
              <a:rPr lang="en-US"/>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912EE3AB-7FBA-4B82-AFD4-0CB7A0700C8D}" type="slidenum">
              <a:rPr lang="en-US"/>
              <a:pPr>
                <a:defRPr/>
              </a:pPr>
              <a:t>‹#›</a:t>
            </a:fld>
            <a:r>
              <a:rPr lang="en-US"/>
              <a: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C972396B-4B70-4755-9BBD-8473786F6BDB}" type="slidenum">
              <a:rPr lang="en-US"/>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 </a:t>
            </a:r>
            <a:fld id="{287C4580-A746-46E7-9D5E-7616037C37DE}" type="slidenum">
              <a:rPr lang="en-US"/>
              <a:pPr>
                <a:defRPr/>
              </a:pPr>
              <a:t>‹#›</a:t>
            </a:fld>
            <a:r>
              <a:rPr lang="en-US"/>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 </a:t>
            </a:r>
            <a:fld id="{6B33F82A-7CEC-446A-B154-1553255D9471}" type="slidenum">
              <a:rPr lang="en-US"/>
              <a:pPr>
                <a:defRPr/>
              </a:pPr>
              <a:t>‹#›</a:t>
            </a:fld>
            <a:r>
              <a:rPr lang="en-US"/>
              <a:t> |</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 </a:t>
            </a:r>
            <a:fld id="{C52C7084-9B04-4DD1-AEF5-BA9F51BF17EC}" type="slidenum">
              <a:rPr lang="en-US"/>
              <a:pPr>
                <a:defRPr/>
              </a:pPr>
              <a:t>‹#›</a:t>
            </a:fld>
            <a:r>
              <a:rPr lang="en-US"/>
              <a:t> |</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 </a:t>
            </a:r>
            <a:fld id="{D8FF54CA-0D4A-4561-9C7E-4A0AB7E54FC4}" type="slidenum">
              <a:rPr lang="en-US"/>
              <a:pPr>
                <a:defRPr/>
              </a:pPr>
              <a:t>‹#›</a:t>
            </a:fld>
            <a:r>
              <a:rPr lang="en-US"/>
              <a:t> |</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le Change">
    <p:spTree>
      <p:nvGrpSpPr>
        <p:cNvPr id="1" name=""/>
        <p:cNvGrpSpPr/>
        <p:nvPr/>
      </p:nvGrpSpPr>
      <p:grpSpPr>
        <a:xfrm>
          <a:off x="0" y="0"/>
          <a:ext cx="0" cy="0"/>
          <a:chOff x="0" y="0"/>
          <a:chExt cx="0" cy="0"/>
        </a:xfrm>
      </p:grpSpPr>
      <p:sp>
        <p:nvSpPr>
          <p:cNvPr id="6" name="TextBox 5"/>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8" name="TextBox 7"/>
          <p:cNvSpPr txBox="1"/>
          <p:nvPr userDrawn="1"/>
        </p:nvSpPr>
        <p:spPr>
          <a:xfrm rot="16200000">
            <a:off x="-2249487" y="3394075"/>
            <a:ext cx="5195888"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RULE CHANGE</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ditorial Change">
    <p:spTree>
      <p:nvGrpSpPr>
        <p:cNvPr id="1" name=""/>
        <p:cNvGrpSpPr/>
        <p:nvPr/>
      </p:nvGrpSpPr>
      <p:grpSpPr>
        <a:xfrm>
          <a:off x="0" y="0"/>
          <a:ext cx="0" cy="0"/>
          <a:chOff x="0" y="0"/>
          <a:chExt cx="0" cy="0"/>
        </a:xfrm>
      </p:grpSpPr>
      <p:sp>
        <p:nvSpPr>
          <p:cNvPr id="6" name="TextBox 5"/>
          <p:cNvSpPr txBox="1"/>
          <p:nvPr userDrawn="1"/>
        </p:nvSpPr>
        <p:spPr>
          <a:xfrm rot="16200000">
            <a:off x="-2261393" y="3398044"/>
            <a:ext cx="5219700"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EDITORIAL CHANGE</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oint of Emphasis">
    <p:spTree>
      <p:nvGrpSpPr>
        <p:cNvPr id="1" name=""/>
        <p:cNvGrpSpPr/>
        <p:nvPr/>
      </p:nvGrpSpPr>
      <p:grpSpPr>
        <a:xfrm>
          <a:off x="0" y="0"/>
          <a:ext cx="0" cy="0"/>
          <a:chOff x="0" y="0"/>
          <a:chExt cx="0" cy="0"/>
        </a:xfrm>
      </p:grpSpPr>
      <p:sp>
        <p:nvSpPr>
          <p:cNvPr id="6" name="TextBox 5"/>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POINT OF EMPHASIS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2"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Box 6"/>
          <p:cNvSpPr txBox="1"/>
          <p:nvPr userDrawn="1"/>
        </p:nvSpPr>
        <p:spPr>
          <a:xfrm rot="16200000">
            <a:off x="-2257424" y="3394075"/>
            <a:ext cx="5211762" cy="585787"/>
          </a:xfrm>
          <a:prstGeom prst="rect">
            <a:avLst/>
          </a:prstGeom>
          <a:noFill/>
        </p:spPr>
        <p:txBody>
          <a:bodyPr>
            <a:spAutoFit/>
          </a:bodyPr>
          <a:lstStyle/>
          <a:p>
            <a:pPr algn="ctr" defTabSz="457200" fontAlgn="auto">
              <a:spcBef>
                <a:spcPts val="0"/>
              </a:spcBef>
              <a:spcAft>
                <a:spcPts val="0"/>
              </a:spcAft>
              <a:defRPr/>
            </a:pPr>
            <a:r>
              <a:rPr lang="en-US" sz="3200" b="1" dirty="0">
                <a:solidFill>
                  <a:prstClr val="white">
                    <a:lumMod val="50000"/>
                  </a:prstClr>
                </a:solidFill>
                <a:latin typeface="Arial"/>
                <a:cs typeface="Arial"/>
              </a:rPr>
              <a:t>MANUAL CHANGES</a:t>
            </a:r>
          </a:p>
        </p:txBody>
      </p:sp>
      <p:sp>
        <p:nvSpPr>
          <p:cNvPr id="8" name="TextBox 7"/>
          <p:cNvSpPr txBox="1"/>
          <p:nvPr userDrawn="1"/>
        </p:nvSpPr>
        <p:spPr>
          <a:xfrm>
            <a:off x="6913563" y="6370638"/>
            <a:ext cx="2095500" cy="215900"/>
          </a:xfrm>
          <a:prstGeom prst="rect">
            <a:avLst/>
          </a:prstGeom>
          <a:noFill/>
        </p:spPr>
        <p:txBody>
          <a:bodyPr anchor="ctr">
            <a:spAutoFit/>
          </a:bodyPr>
          <a:lstStyle/>
          <a:p>
            <a:pPr algn="r" defTabSz="457200" fontAlgn="auto">
              <a:spcBef>
                <a:spcPts val="0"/>
              </a:spcBef>
              <a:spcAft>
                <a:spcPts val="0"/>
              </a:spcAft>
              <a:defRPr/>
            </a:pPr>
            <a:r>
              <a:rPr lang="en-US" sz="800" dirty="0">
                <a:solidFill>
                  <a:srgbClr val="FFFFFF"/>
                </a:solidFill>
                <a:latin typeface="Arial"/>
                <a:cs typeface="Arial"/>
              </a:rPr>
              <a:t>© REFEREE ENTERPISES INC. 2013</a:t>
            </a:r>
          </a:p>
        </p:txBody>
      </p:sp>
      <p:sp>
        <p:nvSpPr>
          <p:cNvPr id="3" name="Title 1"/>
          <p:cNvSpPr>
            <a:spLocks noGrp="1"/>
          </p:cNvSpPr>
          <p:nvPr>
            <p:ph type="ctrTitle"/>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pPr lvl="0"/>
            <a:endParaRPr lang="en-US" noProof="0" dirty="0"/>
          </a:p>
        </p:txBody>
      </p:sp>
      <p:sp>
        <p:nvSpPr>
          <p:cNvPr id="6"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pPr lvl="0"/>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193C6D76-8C60-45A4-84BB-385445CCAF57}" type="slidenum">
              <a:rPr lang="en-US"/>
              <a:pPr>
                <a:defRPr/>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 </a:t>
            </a:r>
            <a:fld id="{D544C5F5-F106-428B-86D0-F04218BCE952}" type="slidenum">
              <a:rPr lang="en-US"/>
              <a:pPr>
                <a:defRPr/>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jpeg"/><Relationship Id="rId5" Type="http://schemas.openxmlformats.org/officeDocument/2006/relationships/theme" Target="../theme/theme10.xml"/><Relationship Id="rId4" Type="http://schemas.openxmlformats.org/officeDocument/2006/relationships/slideLayout" Target="../slideLayouts/slideLayout5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2.jpeg"/><Relationship Id="rId5" Type="http://schemas.openxmlformats.org/officeDocument/2006/relationships/theme" Target="../theme/theme11.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2.jpeg"/><Relationship Id="rId5" Type="http://schemas.openxmlformats.org/officeDocument/2006/relationships/theme" Target="../theme/theme12.xml"/><Relationship Id="rId4" Type="http://schemas.openxmlformats.org/officeDocument/2006/relationships/slideLayout" Target="../slideLayouts/slideLayout6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2.jpeg"/><Relationship Id="rId5" Type="http://schemas.openxmlformats.org/officeDocument/2006/relationships/theme" Target="../theme/theme13.xml"/><Relationship Id="rId4" Type="http://schemas.openxmlformats.org/officeDocument/2006/relationships/slideLayout" Target="../slideLayouts/slideLayout6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2.jpeg"/><Relationship Id="rId5" Type="http://schemas.openxmlformats.org/officeDocument/2006/relationships/theme" Target="../theme/theme14.xml"/><Relationship Id="rId4" Type="http://schemas.openxmlformats.org/officeDocument/2006/relationships/slideLayout" Target="../slideLayouts/slideLayout7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2.jpeg"/><Relationship Id="rId5" Type="http://schemas.openxmlformats.org/officeDocument/2006/relationships/theme" Target="../theme/theme15.xml"/><Relationship Id="rId4"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jpeg"/><Relationship Id="rId5" Type="http://schemas.openxmlformats.org/officeDocument/2006/relationships/theme" Target="../theme/theme7.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jpeg"/><Relationship Id="rId5" Type="http://schemas.openxmlformats.org/officeDocument/2006/relationships/theme" Target="../theme/theme8.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408113"/>
          </a:xfrm>
          <a:prstGeom prst="rect">
            <a:avLst/>
          </a:prstGeom>
          <a:solidFill>
            <a:srgbClr val="003798"/>
          </a:solidFill>
          <a:ln w="9525">
            <a:noFill/>
            <a:miter lim="800000"/>
            <a:headEnd/>
            <a:tailEnd/>
          </a:ln>
          <a:effectLst/>
        </p:spPr>
        <p:txBody>
          <a:bodyPr wrap="none" anchor="ctr"/>
          <a:lstStyle/>
          <a:p>
            <a:pPr>
              <a:defRPr/>
            </a:pPr>
            <a:endParaRPr lang="en-US" dirty="0">
              <a:cs typeface="+mn-cs"/>
            </a:endParaRPr>
          </a:p>
        </p:txBody>
      </p:sp>
      <p:sp>
        <p:nvSpPr>
          <p:cNvPr id="1027" name="Rectangle 3"/>
          <p:cNvSpPr>
            <a:spLocks noGrp="1" noChangeArrowheads="1"/>
          </p:cNvSpPr>
          <p:nvPr>
            <p:ph type="title"/>
          </p:nvPr>
        </p:nvSpPr>
        <p:spPr bwMode="auto">
          <a:xfrm>
            <a:off x="236538" y="169863"/>
            <a:ext cx="8639175" cy="1247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139825" y="1431925"/>
            <a:ext cx="7735888"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798"/>
                </a:solidFill>
                <a:latin typeface="Arial" charset="0"/>
                <a:cs typeface="+mn-cs"/>
              </a:defRPr>
            </a:lvl1pPr>
          </a:lstStyle>
          <a:p>
            <a:pPr>
              <a:defRPr/>
            </a:pPr>
            <a:r>
              <a:rPr lang="en-US"/>
              <a:t>| </a:t>
            </a:r>
            <a:fld id="{1B0E070F-6639-4033-9107-2BFE758B760F}" type="slidenum">
              <a:rPr lang="en-US"/>
              <a:pPr>
                <a:defRPr/>
              </a:pPr>
              <a:t>‹#›</a:t>
            </a:fld>
            <a:r>
              <a:rPr lang="en-US"/>
              <a:t> |</a:t>
            </a:r>
          </a:p>
        </p:txBody>
      </p:sp>
      <p:pic>
        <p:nvPicPr>
          <p:cNvPr id="1030" name="Picture 6" descr="NFHS-Small-Logo-color-Trans"/>
          <p:cNvPicPr>
            <a:picLocks noChangeAspect="1" noChangeArrowheads="1"/>
          </p:cNvPicPr>
          <p:nvPr/>
        </p:nvPicPr>
        <p:blipFill>
          <a:blip r:embed="rId13" cstate="print"/>
          <a:srcRect/>
          <a:stretch>
            <a:fillRect/>
          </a:stretch>
        </p:blipFill>
        <p:spPr bwMode="auto">
          <a:xfrm>
            <a:off x="298450" y="5499100"/>
            <a:ext cx="5762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50"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86" r:id="rId1"/>
    <p:sldLayoutId id="2147486187" r:id="rId2"/>
    <p:sldLayoutId id="2147486188" r:id="rId3"/>
    <p:sldLayoutId id="2147486189"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90" r:id="rId1"/>
    <p:sldLayoutId id="2147486191" r:id="rId2"/>
    <p:sldLayoutId id="2147486192" r:id="rId3"/>
    <p:sldLayoutId id="2147486193"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94" r:id="rId1"/>
    <p:sldLayoutId id="2147486195" r:id="rId2"/>
    <p:sldLayoutId id="2147486196" r:id="rId3"/>
    <p:sldLayoutId id="2147486197"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98" r:id="rId1"/>
    <p:sldLayoutId id="2147486199" r:id="rId2"/>
    <p:sldLayoutId id="2147486200" r:id="rId3"/>
    <p:sldLayoutId id="2147486201"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207" r:id="rId1"/>
    <p:sldLayoutId id="2147486208" r:id="rId2"/>
    <p:sldLayoutId id="2147486209" r:id="rId3"/>
    <p:sldLayoutId id="2147486210"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53" r:id="rId1"/>
    <p:sldLayoutId id="2147486154" r:id="rId2"/>
    <p:sldLayoutId id="2147486155" r:id="rId3"/>
    <p:sldLayoutId id="2147486156"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57" r:id="rId1"/>
    <p:sldLayoutId id="2147486158" r:id="rId2"/>
    <p:sldLayoutId id="2147486159" r:id="rId3"/>
    <p:sldLayoutId id="2147486160"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61" r:id="rId1"/>
    <p:sldLayoutId id="2147486162" r:id="rId2"/>
    <p:sldLayoutId id="2147486163" r:id="rId3"/>
    <p:sldLayoutId id="2147486164"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65" r:id="rId1"/>
    <p:sldLayoutId id="2147486166" r:id="rId2"/>
    <p:sldLayoutId id="2147486167" r:id="rId3"/>
    <p:sldLayoutId id="2147486168"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73" r:id="rId1"/>
    <p:sldLayoutId id="2147486174" r:id="rId2"/>
    <p:sldLayoutId id="2147486175" r:id="rId3"/>
    <p:sldLayoutId id="2147486176"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177" r:id="rId1"/>
    <p:sldLayoutId id="2147486178" r:id="rId2"/>
    <p:sldLayoutId id="2147486179" r:id="rId3"/>
    <p:sldLayoutId id="2147486180"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408113"/>
          </a:xfrm>
          <a:prstGeom prst="rect">
            <a:avLst/>
          </a:prstGeom>
          <a:solidFill>
            <a:srgbClr val="003798"/>
          </a:solidFill>
          <a:ln w="9525">
            <a:noFill/>
            <a:miter lim="800000"/>
            <a:headEnd/>
            <a:tailEnd/>
          </a:ln>
          <a:effectLst/>
        </p:spPr>
        <p:txBody>
          <a:bodyPr wrap="none" anchor="ctr"/>
          <a:lstStyle/>
          <a:p>
            <a:pPr>
              <a:defRPr/>
            </a:pPr>
            <a:endParaRPr lang="en-US" dirty="0">
              <a:solidFill>
                <a:srgbClr val="000000"/>
              </a:solidFill>
            </a:endParaRPr>
          </a:p>
        </p:txBody>
      </p:sp>
      <p:sp>
        <p:nvSpPr>
          <p:cNvPr id="2051" name="Rectangle 3"/>
          <p:cNvSpPr>
            <a:spLocks noGrp="1" noChangeArrowheads="1"/>
          </p:cNvSpPr>
          <p:nvPr>
            <p:ph type="title"/>
          </p:nvPr>
        </p:nvSpPr>
        <p:spPr bwMode="auto">
          <a:xfrm>
            <a:off x="236538" y="169863"/>
            <a:ext cx="8639175" cy="1247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1139825" y="1431925"/>
            <a:ext cx="7735888"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798"/>
                </a:solidFill>
                <a:latin typeface="Arial" charset="0"/>
                <a:cs typeface="+mn-cs"/>
              </a:defRPr>
            </a:lvl1pPr>
          </a:lstStyle>
          <a:p>
            <a:pPr>
              <a:defRPr/>
            </a:pPr>
            <a:r>
              <a:rPr lang="en-US"/>
              <a:t>| </a:t>
            </a:r>
            <a:fld id="{7F6C61A5-3A2C-45EC-8E4D-C962A0D50B2C}" type="slidenum">
              <a:rPr lang="en-US"/>
              <a:pPr>
                <a:defRPr/>
              </a:pPr>
              <a:t>‹#›</a:t>
            </a:fld>
            <a:r>
              <a:rPr lang="en-US"/>
              <a:t> |</a:t>
            </a:r>
          </a:p>
        </p:txBody>
      </p:sp>
      <p:pic>
        <p:nvPicPr>
          <p:cNvPr id="2054" name="Picture 6" descr="NFHS-Small-Logo-color-Trans"/>
          <p:cNvPicPr>
            <a:picLocks noChangeAspect="1" noChangeArrowheads="1"/>
          </p:cNvPicPr>
          <p:nvPr/>
        </p:nvPicPr>
        <p:blipFill>
          <a:blip r:embed="rId13" cstate="print"/>
          <a:srcRect/>
          <a:stretch>
            <a:fillRect/>
          </a:stretch>
        </p:blipFill>
        <p:spPr bwMode="auto">
          <a:xfrm>
            <a:off x="298450" y="5499100"/>
            <a:ext cx="5762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81" r:id="rId1"/>
    <p:sldLayoutId id="2147486140" r:id="rId2"/>
    <p:sldLayoutId id="2147486141" r:id="rId3"/>
    <p:sldLayoutId id="2147486142" r:id="rId4"/>
    <p:sldLayoutId id="2147486143" r:id="rId5"/>
    <p:sldLayoutId id="2147486144" r:id="rId6"/>
    <p:sldLayoutId id="2147486145" r:id="rId7"/>
    <p:sldLayoutId id="2147486146" r:id="rId8"/>
    <p:sldLayoutId id="2147486147" r:id="rId9"/>
    <p:sldLayoutId id="2147486148" r:id="rId10"/>
    <p:sldLayoutId id="2147486149" r:id="rId11"/>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5.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9.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241300" y="2241550"/>
            <a:ext cx="8653463" cy="3657600"/>
          </a:xfrm>
        </p:spPr>
        <p:txBody>
          <a:bodyPr/>
          <a:lstStyle/>
          <a:p>
            <a:pPr eaLnBrk="1" hangingPunct="1"/>
            <a:r>
              <a:rPr lang="en-US" dirty="0" smtClean="0"/>
              <a:t>NFHS Basketball </a:t>
            </a:r>
            <a:br>
              <a:rPr lang="en-US" dirty="0" smtClean="0"/>
            </a:br>
            <a:r>
              <a:rPr lang="en-US" dirty="0" smtClean="0"/>
              <a:t/>
            </a:r>
            <a:br>
              <a:rPr lang="en-US" dirty="0" smtClean="0"/>
            </a:br>
            <a:r>
              <a:rPr lang="en-US" sz="3400" dirty="0" smtClean="0"/>
              <a:t>2013-14</a:t>
            </a:r>
            <a:br>
              <a:rPr lang="en-US" sz="3400" dirty="0" smtClean="0"/>
            </a:br>
            <a:r>
              <a:rPr lang="en-US" sz="3400" dirty="0" smtClean="0"/>
              <a:t>Rules Changes </a:t>
            </a:r>
            <a:br>
              <a:rPr lang="en-US" sz="3400" dirty="0" smtClean="0"/>
            </a:br>
            <a:r>
              <a:rPr lang="en-US" sz="3400" dirty="0" smtClean="0"/>
              <a:t/>
            </a:r>
            <a:br>
              <a:rPr lang="en-US" sz="3400" dirty="0" smtClean="0"/>
            </a:br>
            <a:endParaRPr lang="en-US" sz="3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Player Equipment</a:t>
            </a:r>
            <a:br>
              <a:rPr lang="en-US" smtClean="0">
                <a:latin typeface="Arial" charset="0"/>
                <a:cs typeface="Arial" charset="0"/>
              </a:rPr>
            </a:br>
            <a:r>
              <a:rPr lang="en-US" b="0" smtClean="0">
                <a:latin typeface="Arial" charset="0"/>
                <a:cs typeface="Arial" charset="0"/>
              </a:rPr>
              <a:t>Rule 3-5-3</a:t>
            </a:r>
            <a:endParaRPr lang="en-US" smtClean="0">
              <a:latin typeface="Arial" charset="0"/>
              <a:cs typeface="Arial" charset="0"/>
            </a:endParaRPr>
          </a:p>
        </p:txBody>
      </p:sp>
      <p:sp>
        <p:nvSpPr>
          <p:cNvPr id="73731"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Arm compression sleeves and leg compression sleeves shall be white, black, beige or a single solid school color. Each team member should wear the same color compression sleeve.</a:t>
            </a:r>
          </a:p>
        </p:txBody>
      </p:sp>
      <p:pic>
        <p:nvPicPr>
          <p:cNvPr id="73732" name="Picture Placeholder 5" descr="BK_NFHS_PPT_PP0005.psd"/>
          <p:cNvPicPr>
            <a:picLocks noGrp="1" noChangeAspect="1"/>
          </p:cNvPicPr>
          <p:nvPr>
            <p:ph type="pic" sz="quarter" idx="10"/>
          </p:nvPr>
        </p:nvPicPr>
        <p:blipFill>
          <a:blip r:embed="rId3" cstate="print"/>
          <a:srcRect l="25221" t="1398" r="25221" b="55350"/>
          <a:stretch>
            <a:fillRect/>
          </a:stretch>
        </p:blipFill>
        <p:spPr bwMode="auto">
          <a:xfrm>
            <a:off x="1744663" y="1839913"/>
            <a:ext cx="3427412" cy="2925762"/>
          </a:xfrm>
          <a:ln>
            <a:miter lim="800000"/>
            <a:headEnd/>
            <a:tailEnd/>
          </a:ln>
        </p:spPr>
      </p:pic>
      <p:pic>
        <p:nvPicPr>
          <p:cNvPr id="73733" name="Picture Placeholder 7" descr="BK_NFHS_PPT_PP0006.psd"/>
          <p:cNvPicPr>
            <a:picLocks noGrp="1" noChangeAspect="1"/>
          </p:cNvPicPr>
          <p:nvPr>
            <p:ph type="pic" sz="quarter" idx="11"/>
          </p:nvPr>
        </p:nvPicPr>
        <p:blipFill>
          <a:blip r:embed="rId4" cstate="print"/>
          <a:srcRect l="28696" t="55617" r="23744" b="2875"/>
          <a:stretch>
            <a:fillRect/>
          </a:stretch>
        </p:blipFill>
        <p:spPr bwMode="auto">
          <a:xfrm>
            <a:off x="5314950" y="1839913"/>
            <a:ext cx="3427413" cy="2925762"/>
          </a:xfrm>
          <a:ln>
            <a:miter lim="800000"/>
            <a:headEnd/>
            <a:tailEnd/>
          </a:ln>
        </p:spPr>
      </p:pic>
      <p:grpSp>
        <p:nvGrpSpPr>
          <p:cNvPr id="73734" name="Group 6"/>
          <p:cNvGrpSpPr>
            <a:grpSpLocks/>
          </p:cNvGrpSpPr>
          <p:nvPr/>
        </p:nvGrpSpPr>
        <p:grpSpPr bwMode="auto">
          <a:xfrm>
            <a:off x="1681163" y="1811338"/>
            <a:ext cx="527050" cy="184150"/>
            <a:chOff x="1770650" y="2259198"/>
            <a:chExt cx="527289" cy="184666"/>
          </a:xfrm>
        </p:grpSpPr>
        <p:sp>
          <p:nvSpPr>
            <p:cNvPr id="9" name="Rectangle 8"/>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3739" name="TextBox 9"/>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73735" name="Group 10"/>
          <p:cNvGrpSpPr>
            <a:grpSpLocks/>
          </p:cNvGrpSpPr>
          <p:nvPr/>
        </p:nvGrpSpPr>
        <p:grpSpPr bwMode="auto">
          <a:xfrm>
            <a:off x="5243513" y="1811338"/>
            <a:ext cx="527050" cy="184150"/>
            <a:chOff x="1770650" y="2259198"/>
            <a:chExt cx="527289" cy="184666"/>
          </a:xfrm>
        </p:grpSpPr>
        <p:sp>
          <p:nvSpPr>
            <p:cNvPr id="12" name="Rectangle 11"/>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3737" name="TextBox 12"/>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The Head Coach May Enter the Court: (10-4-5 Note)</a:t>
            </a:r>
          </a:p>
        </p:txBody>
      </p:sp>
      <p:sp>
        <p:nvSpPr>
          <p:cNvPr id="76803" name="Content Placeholder 2"/>
          <p:cNvSpPr>
            <a:spLocks noGrp="1"/>
          </p:cNvSpPr>
          <p:nvPr>
            <p:ph idx="1"/>
          </p:nvPr>
        </p:nvSpPr>
        <p:spPr/>
        <p:txBody>
          <a:bodyPr/>
          <a:lstStyle/>
          <a:p>
            <a:r>
              <a:rPr lang="en-US" smtClean="0"/>
              <a:t>The head coach may enter the court in the situation where a fight may break out or has broken out to prevent the situation from escalating.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Fighting</a:t>
            </a:r>
            <a:br>
              <a:rPr lang="en-US" smtClean="0">
                <a:latin typeface="Arial" charset="0"/>
                <a:cs typeface="Arial" charset="0"/>
              </a:rPr>
            </a:br>
            <a:r>
              <a:rPr lang="en-US" b="0" smtClean="0">
                <a:latin typeface="Arial" charset="0"/>
                <a:cs typeface="Arial" charset="0"/>
              </a:rPr>
              <a:t>Rule 10-4-5</a:t>
            </a:r>
            <a:endParaRPr lang="en-US" smtClean="0">
              <a:latin typeface="Arial" charset="0"/>
              <a:cs typeface="Arial" charset="0"/>
            </a:endParaRPr>
          </a:p>
        </p:txBody>
      </p:sp>
      <p:sp>
        <p:nvSpPr>
          <p:cNvPr id="77827"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A. The head coach may enter the court to diffuse a situation where a fight may break out or has broken out to prevent it from escalating.</a:t>
            </a:r>
          </a:p>
          <a:p>
            <a:pPr eaLnBrk="1" hangingPunct="1"/>
            <a:r>
              <a:rPr lang="en-US" smtClean="0">
                <a:latin typeface="Arial" charset="0"/>
                <a:cs typeface="Arial" charset="0"/>
              </a:rPr>
              <a:t>B. Assistant coaches or players who enter the court will be charged with flagrant technical fouls and disqualified.</a:t>
            </a:r>
          </a:p>
        </p:txBody>
      </p:sp>
      <p:pic>
        <p:nvPicPr>
          <p:cNvPr id="77828" name="Picture Placeholder 5" descr="BK_NFHS_PPT_PP0011.psd"/>
          <p:cNvPicPr>
            <a:picLocks noGrp="1" noChangeAspect="1"/>
          </p:cNvPicPr>
          <p:nvPr>
            <p:ph type="pic" sz="quarter" idx="10"/>
          </p:nvPr>
        </p:nvPicPr>
        <p:blipFill>
          <a:blip r:embed="rId3" cstate="print"/>
          <a:srcRect t="4436" b="4436"/>
          <a:stretch>
            <a:fillRect/>
          </a:stretch>
        </p:blipFill>
        <p:spPr bwMode="auto">
          <a:ln>
            <a:miter lim="800000"/>
            <a:headEnd/>
            <a:tailEnd/>
          </a:ln>
        </p:spPr>
      </p:pic>
      <p:pic>
        <p:nvPicPr>
          <p:cNvPr id="77829" name="Picture Placeholder 6" descr="BK_NFHS_PPT_PP0012.psd"/>
          <p:cNvPicPr>
            <a:picLocks noGrp="1" noChangeAspect="1"/>
          </p:cNvPicPr>
          <p:nvPr>
            <p:ph type="pic" sz="quarter" idx="11"/>
          </p:nvPr>
        </p:nvPicPr>
        <p:blipFill>
          <a:blip r:embed="rId4" cstate="print"/>
          <a:srcRect t="4436" b="4436"/>
          <a:stretch>
            <a:fillRect/>
          </a:stretch>
        </p:blipFill>
        <p:spPr bwMode="auto">
          <a:xfrm>
            <a:off x="5332413" y="1839913"/>
            <a:ext cx="3427412" cy="2462212"/>
          </a:xfrm>
          <a:ln>
            <a:miter lim="800000"/>
            <a:headEnd/>
            <a:tailEnd/>
          </a:ln>
        </p:spPr>
      </p:pic>
      <p:grpSp>
        <p:nvGrpSpPr>
          <p:cNvPr id="77830" name="Group 13"/>
          <p:cNvGrpSpPr>
            <a:grpSpLocks/>
          </p:cNvGrpSpPr>
          <p:nvPr/>
        </p:nvGrpSpPr>
        <p:grpSpPr bwMode="auto">
          <a:xfrm>
            <a:off x="1681163" y="1811338"/>
            <a:ext cx="527050" cy="184150"/>
            <a:chOff x="1770650" y="2259198"/>
            <a:chExt cx="527289" cy="184666"/>
          </a:xfrm>
        </p:grpSpPr>
        <p:sp>
          <p:nvSpPr>
            <p:cNvPr id="15" name="Rectangle 14"/>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7835" name="TextBox 15"/>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77831" name="Group 16"/>
          <p:cNvGrpSpPr>
            <a:grpSpLocks/>
          </p:cNvGrpSpPr>
          <p:nvPr/>
        </p:nvGrpSpPr>
        <p:grpSpPr bwMode="auto">
          <a:xfrm>
            <a:off x="5272088" y="1811338"/>
            <a:ext cx="527050" cy="184150"/>
            <a:chOff x="1770650" y="2259198"/>
            <a:chExt cx="527289" cy="184666"/>
          </a:xfrm>
        </p:grpSpPr>
        <p:sp>
          <p:nvSpPr>
            <p:cNvPr id="18" name="Rectangle 17"/>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7833" name="TextBox 18"/>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228600" y="2554288"/>
            <a:ext cx="8653463" cy="2568575"/>
          </a:xfrm>
        </p:spPr>
        <p:txBody>
          <a:bodyPr/>
          <a:lstStyle/>
          <a:p>
            <a:pPr eaLnBrk="1" hangingPunct="1"/>
            <a:r>
              <a:rPr lang="en-US" smtClean="0"/>
              <a:t>NFHS Basketball</a:t>
            </a:r>
            <a:br>
              <a:rPr lang="en-US" smtClean="0"/>
            </a:br>
            <a:r>
              <a:rPr lang="en-US" smtClean="0"/>
              <a:t/>
            </a:r>
            <a:br>
              <a:rPr lang="en-US" smtClean="0"/>
            </a:br>
            <a:r>
              <a:rPr lang="en-US" smtClean="0"/>
              <a:t>2013-14</a:t>
            </a:r>
            <a:br>
              <a:rPr lang="en-US" smtClean="0"/>
            </a:br>
            <a:r>
              <a:rPr lang="en-US" smtClean="0"/>
              <a:t>Major Editorial Changes</a:t>
            </a:r>
            <a:br>
              <a:rPr lang="en-US" smtClean="0"/>
            </a:b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z="3500" smtClean="0"/>
              <a:t>Coaching Box</a:t>
            </a:r>
            <a:br>
              <a:rPr lang="en-US" sz="3500" smtClean="0"/>
            </a:br>
            <a:r>
              <a:rPr lang="en-US" sz="2800" smtClean="0"/>
              <a:t>1-13-2</a:t>
            </a:r>
          </a:p>
        </p:txBody>
      </p:sp>
      <p:sp>
        <p:nvSpPr>
          <p:cNvPr id="81923" name="Content Placeholder 2"/>
          <p:cNvSpPr>
            <a:spLocks noGrp="1"/>
          </p:cNvSpPr>
          <p:nvPr>
            <p:ph idx="1"/>
          </p:nvPr>
        </p:nvSpPr>
        <p:spPr>
          <a:xfrm>
            <a:off x="1139825" y="1431925"/>
            <a:ext cx="7842250" cy="5176838"/>
          </a:xfrm>
        </p:spPr>
        <p:txBody>
          <a:bodyPr/>
          <a:lstStyle/>
          <a:p>
            <a:pPr eaLnBrk="1" hangingPunct="1"/>
            <a:r>
              <a:rPr lang="en-US" sz="3600" smtClean="0"/>
              <a:t>The coaching box shall be outlined outside the side of the court on which the scorer's and timer's table and team benches are located.  </a:t>
            </a:r>
          </a:p>
          <a:p>
            <a:pPr eaLnBrk="1" hangingPunct="1"/>
            <a:r>
              <a:rPr lang="en-US" sz="3600" smtClean="0"/>
              <a:t>The area shall be bounded by a line drawn 14 feet from the end line towards the mid-court.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20663" y="203200"/>
            <a:ext cx="8639175" cy="1247775"/>
          </a:xfrm>
        </p:spPr>
        <p:txBody>
          <a:bodyPr/>
          <a:lstStyle/>
          <a:p>
            <a:pPr eaLnBrk="1" hangingPunct="1"/>
            <a:r>
              <a:rPr lang="en-US" sz="3500" smtClean="0"/>
              <a:t/>
            </a:r>
            <a:br>
              <a:rPr lang="en-US" sz="3500" smtClean="0"/>
            </a:br>
            <a:r>
              <a:rPr lang="en-US" sz="3500" smtClean="0"/>
              <a:t>Coaching Box (cont.)</a:t>
            </a:r>
            <a:br>
              <a:rPr lang="en-US" sz="3500" smtClean="0"/>
            </a:br>
            <a:r>
              <a:rPr lang="en-US" sz="3500" smtClean="0"/>
              <a:t>1-13-2</a:t>
            </a:r>
            <a:endParaRPr lang="en-US" sz="2800" smtClean="0"/>
          </a:p>
        </p:txBody>
      </p:sp>
      <p:sp>
        <p:nvSpPr>
          <p:cNvPr id="82947" name="Content Placeholder 2"/>
          <p:cNvSpPr>
            <a:spLocks noGrp="1"/>
          </p:cNvSpPr>
          <p:nvPr>
            <p:ph idx="1"/>
          </p:nvPr>
        </p:nvSpPr>
        <p:spPr>
          <a:xfrm>
            <a:off x="1139825" y="1431925"/>
            <a:ext cx="7842250" cy="5176838"/>
          </a:xfrm>
        </p:spPr>
        <p:txBody>
          <a:bodyPr/>
          <a:lstStyle/>
          <a:p>
            <a:pPr eaLnBrk="1" hangingPunct="1"/>
            <a:r>
              <a:rPr lang="en-US" sz="3600" smtClean="0"/>
              <a:t>At this point a line drawn from the sideline toward the team bench becomes the end of the coaching box going towards the end line. </a:t>
            </a:r>
          </a:p>
          <a:p>
            <a:pPr eaLnBrk="1" hangingPunct="1"/>
            <a:r>
              <a:rPr lang="en-US" sz="3600" smtClean="0"/>
              <a:t>From this line go another 14 feet towards the mid-court, then a line drawn towards the bench becomes the end  of the coaching box closest to mid-court.  </a:t>
            </a:r>
          </a:p>
          <a:p>
            <a:pPr eaLnBrk="1" hangingPunct="1"/>
            <a:endParaRPr lang="en-US" sz="36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36538" y="139700"/>
            <a:ext cx="8639175" cy="1247775"/>
          </a:xfrm>
        </p:spPr>
        <p:txBody>
          <a:bodyPr/>
          <a:lstStyle/>
          <a:p>
            <a:r>
              <a:rPr lang="en-US" sz="3500" smtClean="0"/>
              <a:t>Coaching Box (cont.)</a:t>
            </a:r>
            <a:br>
              <a:rPr lang="en-US" sz="3500" smtClean="0"/>
            </a:br>
            <a:r>
              <a:rPr lang="en-US" sz="3500" smtClean="0"/>
              <a:t>1-13-2</a:t>
            </a:r>
            <a:endParaRPr lang="en-US" smtClean="0"/>
          </a:p>
        </p:txBody>
      </p:sp>
      <p:sp>
        <p:nvSpPr>
          <p:cNvPr id="83971" name="Content Placeholder 2"/>
          <p:cNvSpPr>
            <a:spLocks noGrp="1"/>
          </p:cNvSpPr>
          <p:nvPr>
            <p:ph idx="1"/>
          </p:nvPr>
        </p:nvSpPr>
        <p:spPr>
          <a:xfrm>
            <a:off x="1139825" y="1431925"/>
            <a:ext cx="7842250" cy="5176838"/>
          </a:xfrm>
        </p:spPr>
        <p:txBody>
          <a:bodyPr/>
          <a:lstStyle/>
          <a:p>
            <a:pPr eaLnBrk="1" hangingPunct="1"/>
            <a:r>
              <a:rPr lang="en-US" sz="3600" smtClean="0"/>
              <a:t>The coaching box is 14 feet long placed in the middle of the regulation 42 feet long half court. These lines shall be located off the court and be 2 inches wide.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Court</a:t>
            </a:r>
            <a:br>
              <a:rPr lang="en-US" smtClean="0">
                <a:latin typeface="Arial" charset="0"/>
                <a:cs typeface="Arial" charset="0"/>
              </a:rPr>
            </a:br>
            <a:r>
              <a:rPr lang="en-US" b="0" smtClean="0">
                <a:latin typeface="Arial" charset="0"/>
                <a:cs typeface="Arial" charset="0"/>
              </a:rPr>
              <a:t>Rule 1-13-2</a:t>
            </a:r>
            <a:endParaRPr lang="en-US" smtClean="0">
              <a:latin typeface="Arial" charset="0"/>
              <a:cs typeface="Arial" charset="0"/>
            </a:endParaRPr>
          </a:p>
        </p:txBody>
      </p:sp>
      <p:sp>
        <p:nvSpPr>
          <p:cNvPr id="84995"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The coaching box is 14 feet long placed in the middle of the regulation 42-foot long half court.</a:t>
            </a:r>
          </a:p>
        </p:txBody>
      </p:sp>
      <p:pic>
        <p:nvPicPr>
          <p:cNvPr id="84996" name="Picture Placeholder 8"/>
          <p:cNvPicPr>
            <a:picLocks noGrp="1" noChangeAspect="1"/>
          </p:cNvPicPr>
          <p:nvPr>
            <p:ph type="pic" sz="quarter" idx="10"/>
          </p:nvPr>
        </p:nvPicPr>
        <p:blipFill>
          <a:blip r:embed="rId3" cstate="print"/>
          <a:srcRect/>
          <a:stretch>
            <a:fillRect/>
          </a:stretch>
        </p:blipFill>
        <p:spPr bwMode="auto">
          <a:xfrm>
            <a:off x="1757363" y="1839913"/>
            <a:ext cx="6788150" cy="3462337"/>
          </a:xfrm>
          <a:ln>
            <a:miter lim="800000"/>
            <a:headEnd/>
            <a:tailEnd/>
          </a:ln>
        </p:spPr>
      </p:pic>
      <p:grpSp>
        <p:nvGrpSpPr>
          <p:cNvPr id="84997" name="Group 4"/>
          <p:cNvGrpSpPr>
            <a:grpSpLocks/>
          </p:cNvGrpSpPr>
          <p:nvPr/>
        </p:nvGrpSpPr>
        <p:grpSpPr bwMode="auto">
          <a:xfrm>
            <a:off x="1700213" y="1811338"/>
            <a:ext cx="782637" cy="184150"/>
            <a:chOff x="1805890" y="2259198"/>
            <a:chExt cx="492049" cy="184666"/>
          </a:xfrm>
        </p:grpSpPr>
        <p:sp>
          <p:nvSpPr>
            <p:cNvPr id="6" name="Rectangle 5"/>
            <p:cNvSpPr/>
            <p:nvPr/>
          </p:nvSpPr>
          <p:spPr>
            <a:xfrm>
              <a:off x="1826849" y="2283077"/>
              <a:ext cx="342339"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4999" name="TextBox 6"/>
            <p:cNvSpPr txBox="1">
              <a:spLocks noChangeArrowheads="1"/>
            </p:cNvSpPr>
            <p:nvPr/>
          </p:nvSpPr>
          <p:spPr bwMode="auto">
            <a:xfrm>
              <a:off x="1805890" y="2259198"/>
              <a:ext cx="492049" cy="184666"/>
            </a:xfrm>
            <a:prstGeom prst="rect">
              <a:avLst/>
            </a:prstGeom>
            <a:noFill/>
            <a:ln w="9525">
              <a:noFill/>
              <a:miter lim="800000"/>
              <a:headEnd/>
              <a:tailEnd/>
            </a:ln>
          </p:spPr>
          <p:txBody>
            <a:bodyPr>
              <a:spAutoFit/>
            </a:bodyPr>
            <a:lstStyle/>
            <a:p>
              <a:pPr defTabSz="457200"/>
              <a:r>
                <a:rPr lang="en-US" sz="600">
                  <a:solidFill>
                    <a:srgbClr val="FFFFFF"/>
                  </a:solidFill>
                </a:rPr>
                <a:t>MechaniGram</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z="3500" smtClean="0"/>
              <a:t/>
            </a:r>
            <a:br>
              <a:rPr lang="en-US" sz="3500" smtClean="0"/>
            </a:br>
            <a:r>
              <a:rPr lang="en-US" sz="3500" smtClean="0"/>
              <a:t>(3-5-1 Note)</a:t>
            </a:r>
            <a:endParaRPr lang="en-US" smtClean="0"/>
          </a:p>
        </p:txBody>
      </p:sp>
      <p:sp>
        <p:nvSpPr>
          <p:cNvPr id="86019" name="Content Placeholder 2"/>
          <p:cNvSpPr>
            <a:spLocks noGrp="1"/>
          </p:cNvSpPr>
          <p:nvPr>
            <p:ph idx="1"/>
          </p:nvPr>
        </p:nvSpPr>
        <p:spPr>
          <a:xfrm>
            <a:off x="1139825" y="1431925"/>
            <a:ext cx="7842250" cy="5176838"/>
          </a:xfrm>
        </p:spPr>
        <p:txBody>
          <a:bodyPr/>
          <a:lstStyle/>
          <a:p>
            <a:pPr marL="569913" indent="-514350" eaLnBrk="1" hangingPunct="1"/>
            <a:r>
              <a:rPr lang="en-US" sz="3600" smtClean="0"/>
              <a:t>Each state association may, in keeping with applicable laws, authorize exceptions to NFHS playing rules to provide reasonable accommodations to individual participants with disabilities and/or special needs, as well as those individuals with unique and extenuating circumstances.  </a:t>
            </a:r>
            <a:endParaRPr lang="en-US" sz="3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(3-5-1 Note)</a:t>
            </a:r>
          </a:p>
        </p:txBody>
      </p:sp>
      <p:sp>
        <p:nvSpPr>
          <p:cNvPr id="87043" name="Content Placeholder 2"/>
          <p:cNvSpPr>
            <a:spLocks noGrp="1"/>
          </p:cNvSpPr>
          <p:nvPr>
            <p:ph idx="1"/>
          </p:nvPr>
        </p:nvSpPr>
        <p:spPr/>
        <p:txBody>
          <a:bodyPr/>
          <a:lstStyle/>
          <a:p>
            <a:r>
              <a:rPr lang="en-US" sz="3600" smtClean="0"/>
              <a:t>The accommodations should not fundamentally alter the sport heighten risk to the athlete/others or place opponents at a disadvantage.</a:t>
            </a:r>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3200" dirty="0" smtClean="0"/>
              <a:t>Electronic Devices</a:t>
            </a:r>
            <a:r>
              <a:rPr lang="en-US" sz="2800" dirty="0" smtClean="0"/>
              <a:t/>
            </a:r>
            <a:br>
              <a:rPr lang="en-US" sz="2800" dirty="0" smtClean="0"/>
            </a:br>
            <a:r>
              <a:rPr lang="en-US" sz="2800" dirty="0" smtClean="0"/>
              <a:t> (1-19 New)</a:t>
            </a:r>
          </a:p>
        </p:txBody>
      </p:sp>
      <p:sp>
        <p:nvSpPr>
          <p:cNvPr id="67587" name="Content Placeholder 2"/>
          <p:cNvSpPr>
            <a:spLocks noGrp="1"/>
          </p:cNvSpPr>
          <p:nvPr>
            <p:ph idx="1"/>
          </p:nvPr>
        </p:nvSpPr>
        <p:spPr>
          <a:xfrm>
            <a:off x="1129917" y="1926130"/>
            <a:ext cx="7735887" cy="3255470"/>
          </a:xfrm>
        </p:spPr>
        <p:txBody>
          <a:bodyPr/>
          <a:lstStyle/>
          <a:p>
            <a:pPr eaLnBrk="1" hangingPunct="1"/>
            <a:r>
              <a:rPr lang="en-US" sz="3600" dirty="0" smtClean="0"/>
              <a:t>The use of electronic devices is permitted during the game.</a:t>
            </a:r>
          </a:p>
          <a:p>
            <a:pPr eaLnBrk="1" hangingPunct="1"/>
            <a:r>
              <a:rPr lang="en-US" sz="3600" dirty="0" smtClean="0"/>
              <a:t>Electronic devices may be used on the bench for coaching and statistical purposes.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Player Equipment</a:t>
            </a:r>
            <a:br>
              <a:rPr lang="en-US" smtClean="0">
                <a:latin typeface="Arial" charset="0"/>
                <a:cs typeface="Arial" charset="0"/>
              </a:rPr>
            </a:br>
            <a:r>
              <a:rPr lang="en-US" b="0" smtClean="0">
                <a:latin typeface="Arial" charset="0"/>
                <a:cs typeface="Arial" charset="0"/>
              </a:rPr>
              <a:t>Rule 3-5-1 Note</a:t>
            </a:r>
            <a:endParaRPr lang="en-US" smtClean="0">
              <a:latin typeface="Arial" charset="0"/>
              <a:cs typeface="Arial" charset="0"/>
            </a:endParaRPr>
          </a:p>
        </p:txBody>
      </p:sp>
      <p:sp>
        <p:nvSpPr>
          <p:cNvPr id="88067"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Accommodations to participants with disabilities and/or special needs, made by state associations, should not fundamentally alter the sport, heighten risk to the athlete/others or place opponents at a disadvantage.</a:t>
            </a:r>
          </a:p>
        </p:txBody>
      </p:sp>
      <p:pic>
        <p:nvPicPr>
          <p:cNvPr id="88068" name="Picture Placeholder 5" descr="BK_NFHS_PPT_PP0014.psd"/>
          <p:cNvPicPr>
            <a:picLocks noGrp="1" noChangeAspect="1"/>
          </p:cNvPicPr>
          <p:nvPr>
            <p:ph type="pic" sz="quarter" idx="10"/>
          </p:nvPr>
        </p:nvPicPr>
        <p:blipFill>
          <a:blip r:embed="rId3" cstate="print"/>
          <a:srcRect l="23106" t="13770" r="13432" b="12167"/>
          <a:stretch>
            <a:fillRect/>
          </a:stretch>
        </p:blipFill>
        <p:spPr bwMode="auto">
          <a:xfrm>
            <a:off x="3159125" y="1839913"/>
            <a:ext cx="1982788" cy="2905125"/>
          </a:xfrm>
          <a:ln>
            <a:miter lim="800000"/>
            <a:headEnd/>
            <a:tailEnd/>
          </a:ln>
        </p:spPr>
      </p:pic>
      <p:pic>
        <p:nvPicPr>
          <p:cNvPr id="88069" name="Picture Placeholder 6" descr="BK_NFHS_PPT_PP0013.psd"/>
          <p:cNvPicPr>
            <a:picLocks noGrp="1" noChangeAspect="1"/>
          </p:cNvPicPr>
          <p:nvPr>
            <p:ph type="pic" sz="quarter" idx="11"/>
          </p:nvPr>
        </p:nvPicPr>
        <p:blipFill>
          <a:blip r:embed="rId4" cstate="print"/>
          <a:srcRect l="19366" t="11887" r="19366" b="11852"/>
          <a:stretch>
            <a:fillRect/>
          </a:stretch>
        </p:blipFill>
        <p:spPr bwMode="auto">
          <a:xfrm>
            <a:off x="5372100" y="1839913"/>
            <a:ext cx="1858963" cy="2905125"/>
          </a:xfrm>
          <a:ln>
            <a:miter lim="800000"/>
            <a:headEnd/>
            <a:tailEnd/>
          </a:ln>
        </p:spPr>
      </p:pic>
      <p:grpSp>
        <p:nvGrpSpPr>
          <p:cNvPr id="88070" name="Group 7"/>
          <p:cNvGrpSpPr>
            <a:grpSpLocks/>
          </p:cNvGrpSpPr>
          <p:nvPr/>
        </p:nvGrpSpPr>
        <p:grpSpPr bwMode="auto">
          <a:xfrm>
            <a:off x="3097213" y="1811338"/>
            <a:ext cx="527050" cy="184150"/>
            <a:chOff x="1770650" y="2259198"/>
            <a:chExt cx="527289" cy="184666"/>
          </a:xfrm>
        </p:grpSpPr>
        <p:sp>
          <p:nvSpPr>
            <p:cNvPr id="9" name="Rectangle 8"/>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8075" name="TextBox 9"/>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88071" name="Group 10"/>
          <p:cNvGrpSpPr>
            <a:grpSpLocks/>
          </p:cNvGrpSpPr>
          <p:nvPr/>
        </p:nvGrpSpPr>
        <p:grpSpPr bwMode="auto">
          <a:xfrm>
            <a:off x="5313363" y="1811338"/>
            <a:ext cx="527050" cy="184150"/>
            <a:chOff x="1770650" y="2259198"/>
            <a:chExt cx="527289" cy="184666"/>
          </a:xfrm>
        </p:grpSpPr>
        <p:sp>
          <p:nvSpPr>
            <p:cNvPr id="12" name="Rectangle 11"/>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8073" name="TextBox 12"/>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chor="ctr"/>
          <a:lstStyle/>
          <a:p>
            <a:pPr eaLnBrk="1" hangingPunct="1"/>
            <a:r>
              <a:rPr lang="en-US" smtClean="0"/>
              <a:t>(1-18)</a:t>
            </a:r>
          </a:p>
        </p:txBody>
      </p:sp>
      <p:sp>
        <p:nvSpPr>
          <p:cNvPr id="89091" name="Content Placeholder 2"/>
          <p:cNvSpPr>
            <a:spLocks noGrp="1"/>
          </p:cNvSpPr>
          <p:nvPr>
            <p:ph idx="1"/>
          </p:nvPr>
        </p:nvSpPr>
        <p:spPr>
          <a:xfrm>
            <a:off x="1171575" y="1431925"/>
            <a:ext cx="7842250" cy="5176838"/>
          </a:xfrm>
        </p:spPr>
        <p:txBody>
          <a:bodyPr/>
          <a:lstStyle/>
          <a:p>
            <a:pPr eaLnBrk="1" hangingPunct="1"/>
            <a:r>
              <a:rPr lang="en-US" sz="3600" smtClean="0"/>
              <a:t>The announcer shall be prohibited from making announcements while the clock is running during the course of the contest.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Announcer</a:t>
            </a:r>
            <a:br>
              <a:rPr lang="en-US" smtClean="0">
                <a:latin typeface="Arial" charset="0"/>
                <a:cs typeface="Arial" charset="0"/>
              </a:rPr>
            </a:br>
            <a:r>
              <a:rPr lang="en-US" b="0" smtClean="0">
                <a:latin typeface="Arial" charset="0"/>
                <a:cs typeface="Arial" charset="0"/>
              </a:rPr>
              <a:t>Rule 1-18</a:t>
            </a:r>
            <a:endParaRPr lang="en-US" smtClean="0">
              <a:latin typeface="Arial" charset="0"/>
              <a:cs typeface="Arial" charset="0"/>
            </a:endParaRPr>
          </a:p>
        </p:txBody>
      </p:sp>
      <p:sp>
        <p:nvSpPr>
          <p:cNvPr id="90115" name="Subtitle 2"/>
          <p:cNvSpPr>
            <a:spLocks noGrp="1"/>
          </p:cNvSpPr>
          <p:nvPr>
            <p:ph type="subTitle" idx="1"/>
          </p:nvPr>
        </p:nvSpPr>
        <p:spPr bwMode="auto">
          <a:xfrm>
            <a:off x="1744663" y="4413250"/>
            <a:ext cx="7134225"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1900" smtClean="0">
                <a:latin typeface="Arial" charset="0"/>
                <a:cs typeface="Arial" charset="0"/>
              </a:rPr>
              <a:t>Announcer speaking into microphone during play is not allowed.</a:t>
            </a:r>
          </a:p>
        </p:txBody>
      </p:sp>
      <p:pic>
        <p:nvPicPr>
          <p:cNvPr id="90116" name="Picture Placeholder 5"/>
          <p:cNvPicPr>
            <a:picLocks noChangeAspect="1"/>
          </p:cNvPicPr>
          <p:nvPr/>
        </p:nvPicPr>
        <p:blipFill>
          <a:blip r:embed="rId3" cstate="print"/>
          <a:srcRect l="15569" t="12407" r="10526" b="38142"/>
          <a:stretch>
            <a:fillRect/>
          </a:stretch>
        </p:blipFill>
        <p:spPr bwMode="auto">
          <a:xfrm>
            <a:off x="1847850" y="1836738"/>
            <a:ext cx="6705600" cy="3589337"/>
          </a:xfrm>
          <a:prstGeom prst="rect">
            <a:avLst/>
          </a:prstGeom>
          <a:solidFill>
            <a:srgbClr val="FFFFFF"/>
          </a:solidFill>
          <a:ln w="9525">
            <a:solidFill>
              <a:srgbClr val="000000"/>
            </a:solidFill>
            <a:miter lim="800000"/>
            <a:headEnd/>
            <a:tailEnd/>
          </a:ln>
        </p:spPr>
      </p:pic>
      <p:grpSp>
        <p:nvGrpSpPr>
          <p:cNvPr id="90117" name="Group 4"/>
          <p:cNvGrpSpPr>
            <a:grpSpLocks/>
          </p:cNvGrpSpPr>
          <p:nvPr/>
        </p:nvGrpSpPr>
        <p:grpSpPr bwMode="auto">
          <a:xfrm>
            <a:off x="1784350" y="1811338"/>
            <a:ext cx="527050" cy="184150"/>
            <a:chOff x="1770650" y="2259198"/>
            <a:chExt cx="527289" cy="184666"/>
          </a:xfrm>
        </p:grpSpPr>
        <p:sp>
          <p:nvSpPr>
            <p:cNvPr id="6" name="Rectangle 5"/>
            <p:cNvSpPr/>
            <p:nvPr/>
          </p:nvSpPr>
          <p:spPr>
            <a:xfrm>
              <a:off x="1826238"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119" name="TextBox 7"/>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8600" y="2554288"/>
            <a:ext cx="8653463" cy="2568575"/>
          </a:xfrm>
        </p:spPr>
        <p:txBody>
          <a:bodyPr/>
          <a:lstStyle/>
          <a:p>
            <a:pPr eaLnBrk="1" hangingPunct="1"/>
            <a:r>
              <a:rPr lang="en-US" smtClean="0"/>
              <a:t>NFHS Basketball</a:t>
            </a:r>
            <a:br>
              <a:rPr lang="en-US" smtClean="0"/>
            </a:br>
            <a:r>
              <a:rPr lang="en-US" smtClean="0"/>
              <a:t/>
            </a:r>
            <a:br>
              <a:rPr lang="en-US" smtClean="0"/>
            </a:br>
            <a:r>
              <a:rPr lang="en-US" smtClean="0"/>
              <a:t>2013-14</a:t>
            </a:r>
            <a:br>
              <a:rPr lang="en-US" smtClean="0"/>
            </a:br>
            <a:r>
              <a:rPr lang="en-US" smtClean="0"/>
              <a:t>Points of Emphasis</a:t>
            </a:r>
            <a:br>
              <a:rPr lang="en-US" smtClean="0"/>
            </a:b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nchor="ctr"/>
          <a:lstStyle/>
          <a:p>
            <a:pPr eaLnBrk="1" hangingPunct="1"/>
            <a:r>
              <a:rPr lang="en-US" smtClean="0"/>
              <a:t>Proper Mechanics and Signals</a:t>
            </a:r>
          </a:p>
        </p:txBody>
      </p:sp>
      <p:sp>
        <p:nvSpPr>
          <p:cNvPr id="88067" name="Content Placeholder 2"/>
          <p:cNvSpPr>
            <a:spLocks noGrp="1"/>
          </p:cNvSpPr>
          <p:nvPr>
            <p:ph idx="1"/>
          </p:nvPr>
        </p:nvSpPr>
        <p:spPr>
          <a:xfrm>
            <a:off x="1139825" y="1431925"/>
            <a:ext cx="7842250" cy="5176838"/>
          </a:xfrm>
        </p:spPr>
        <p:txBody>
          <a:bodyPr/>
          <a:lstStyle/>
          <a:p>
            <a:pPr eaLnBrk="1" hangingPunct="1">
              <a:defRPr/>
            </a:pPr>
            <a:r>
              <a:rPr lang="en-US" sz="3600" kern="1200" dirty="0" smtClean="0"/>
              <a:t>The use of proper mechanics and signals are imperative to the success of the contest and the officiating team.</a:t>
            </a:r>
          </a:p>
          <a:p>
            <a:pPr eaLnBrk="1" hangingPunct="1">
              <a:defRPr/>
            </a:pPr>
            <a:r>
              <a:rPr lang="en-US" sz="3600" kern="1200" dirty="0" smtClean="0"/>
              <a:t>The signals are a means of communicating what is happening on the floor.</a:t>
            </a:r>
          </a:p>
          <a:p>
            <a:pPr eaLnBrk="1" hangingPunct="1">
              <a:defRPr/>
            </a:pPr>
            <a:r>
              <a:rPr lang="en-US" sz="3600" kern="1200" dirty="0" smtClean="0"/>
              <a:t>A uniform set of signals enhances the flow of the contest.</a:t>
            </a:r>
            <a:endParaRPr 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cs typeface="Arial" charset="0"/>
              </a:rPr>
              <a:t>Proper</a:t>
            </a:r>
            <a:br>
              <a:rPr lang="en-US" dirty="0" smtClean="0">
                <a:latin typeface="Arial" charset="0"/>
                <a:cs typeface="Arial" charset="0"/>
              </a:rPr>
            </a:br>
            <a:r>
              <a:rPr lang="en-US" dirty="0" smtClean="0">
                <a:latin typeface="Arial" charset="0"/>
                <a:cs typeface="Arial" charset="0"/>
              </a:rPr>
              <a:t>Signals</a:t>
            </a:r>
          </a:p>
        </p:txBody>
      </p:sp>
      <p:sp>
        <p:nvSpPr>
          <p:cNvPr id="93187"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cs typeface="Arial" charset="0"/>
              </a:rPr>
              <a:t>Officials are encouraged to use only IAABO approved signals during games.</a:t>
            </a:r>
          </a:p>
        </p:txBody>
      </p:sp>
      <p:pic>
        <p:nvPicPr>
          <p:cNvPr id="93188" name="Picture Placeholder 10" descr="34_HS_Player_Control.psd"/>
          <p:cNvPicPr>
            <a:picLocks noGrp="1" noChangeAspect="1"/>
          </p:cNvPicPr>
          <p:nvPr>
            <p:ph type="pic" sz="quarter" idx="10"/>
          </p:nvPr>
        </p:nvPicPr>
        <p:blipFill>
          <a:blip r:embed="rId3" cstate="print"/>
          <a:srcRect l="12714" t="21313" r="6355" b="35074"/>
          <a:stretch>
            <a:fillRect/>
          </a:stretch>
        </p:blipFill>
        <p:spPr bwMode="auto">
          <a:xfrm>
            <a:off x="2660650" y="1839913"/>
            <a:ext cx="1603375" cy="1298575"/>
          </a:xfrm>
          <a:ln>
            <a:miter lim="800000"/>
            <a:headEnd/>
            <a:tailEnd/>
          </a:ln>
        </p:spPr>
      </p:pic>
      <p:pic>
        <p:nvPicPr>
          <p:cNvPr id="93189" name="Picture Placeholder 11" descr="35_HS_Team_Control.psd"/>
          <p:cNvPicPr>
            <a:picLocks noGrp="1" noChangeAspect="1"/>
          </p:cNvPicPr>
          <p:nvPr>
            <p:ph type="pic" sz="quarter" idx="10"/>
          </p:nvPr>
        </p:nvPicPr>
        <p:blipFill>
          <a:blip r:embed="rId4" cstate="print"/>
          <a:srcRect l="10063" t="20947" r="10063" b="36008"/>
          <a:stretch>
            <a:fillRect/>
          </a:stretch>
        </p:blipFill>
        <p:spPr bwMode="auto">
          <a:xfrm>
            <a:off x="4465638" y="1839913"/>
            <a:ext cx="1603375" cy="1298575"/>
          </a:xfrm>
          <a:ln>
            <a:miter lim="800000"/>
            <a:headEnd/>
            <a:tailEnd/>
          </a:ln>
        </p:spPr>
      </p:pic>
      <p:pic>
        <p:nvPicPr>
          <p:cNvPr id="93190" name="Picture Placeholder 12" descr="36_HS_Double_Foul.PSD"/>
          <p:cNvPicPr>
            <a:picLocks noGrp="1" noChangeAspect="1"/>
          </p:cNvPicPr>
          <p:nvPr>
            <p:ph type="pic" sz="quarter" idx="10"/>
          </p:nvPr>
        </p:nvPicPr>
        <p:blipFill>
          <a:blip r:embed="rId5" cstate="print"/>
          <a:srcRect l="10165" t="13588" r="8936" b="42815"/>
          <a:stretch>
            <a:fillRect/>
          </a:stretch>
        </p:blipFill>
        <p:spPr bwMode="auto">
          <a:xfrm>
            <a:off x="6270625" y="1839913"/>
            <a:ext cx="1603375" cy="1298575"/>
          </a:xfrm>
          <a:ln>
            <a:miter lim="800000"/>
            <a:headEnd/>
            <a:tailEnd/>
          </a:ln>
        </p:spPr>
      </p:pic>
      <p:pic>
        <p:nvPicPr>
          <p:cNvPr id="93191" name="Picture Placeholder 13" descr="37_HS_Intentional_Foul.psd"/>
          <p:cNvPicPr>
            <a:picLocks noGrp="1" noChangeAspect="1"/>
          </p:cNvPicPr>
          <p:nvPr>
            <p:ph type="pic" sz="quarter" idx="10"/>
          </p:nvPr>
        </p:nvPicPr>
        <p:blipFill>
          <a:blip r:embed="rId6" cstate="print"/>
          <a:srcRect t="23009" b="51639"/>
          <a:stretch>
            <a:fillRect/>
          </a:stretch>
        </p:blipFill>
        <p:spPr bwMode="auto">
          <a:xfrm>
            <a:off x="2660650" y="3676650"/>
            <a:ext cx="3408363" cy="1298575"/>
          </a:xfrm>
          <a:ln>
            <a:miter lim="800000"/>
            <a:headEnd/>
            <a:tailEnd/>
          </a:ln>
        </p:spPr>
      </p:pic>
      <p:pic>
        <p:nvPicPr>
          <p:cNvPr id="93192" name="Picture Placeholder 14" descr="38_HS_Technical_Foul.psd"/>
          <p:cNvPicPr>
            <a:picLocks noGrp="1" noChangeAspect="1"/>
          </p:cNvPicPr>
          <p:nvPr>
            <p:ph type="pic" sz="quarter" idx="10"/>
          </p:nvPr>
        </p:nvPicPr>
        <p:blipFill>
          <a:blip r:embed="rId7" cstate="print"/>
          <a:srcRect l="9973" t="21455" r="9973" b="35403"/>
          <a:stretch>
            <a:fillRect/>
          </a:stretch>
        </p:blipFill>
        <p:spPr bwMode="auto">
          <a:xfrm>
            <a:off x="6270625" y="3676650"/>
            <a:ext cx="1603375" cy="1298575"/>
          </a:xfrm>
          <a:ln>
            <a:miter lim="800000"/>
            <a:headEnd/>
            <a:tailEnd/>
          </a:ln>
        </p:spPr>
      </p:pic>
      <p:sp>
        <p:nvSpPr>
          <p:cNvPr id="93193" name="Subtitle 2"/>
          <p:cNvSpPr txBox="1">
            <a:spLocks/>
          </p:cNvSpPr>
          <p:nvPr/>
        </p:nvSpPr>
        <p:spPr bwMode="auto">
          <a:xfrm>
            <a:off x="2660650" y="3303588"/>
            <a:ext cx="16033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Player-Control Foul</a:t>
            </a:r>
          </a:p>
        </p:txBody>
      </p:sp>
      <p:sp>
        <p:nvSpPr>
          <p:cNvPr id="93194" name="Subtitle 2"/>
          <p:cNvSpPr txBox="1">
            <a:spLocks/>
          </p:cNvSpPr>
          <p:nvPr/>
        </p:nvSpPr>
        <p:spPr bwMode="auto">
          <a:xfrm>
            <a:off x="4465638" y="3303588"/>
            <a:ext cx="16033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Team-Control Foul</a:t>
            </a:r>
          </a:p>
        </p:txBody>
      </p:sp>
      <p:sp>
        <p:nvSpPr>
          <p:cNvPr id="93195" name="Subtitle 2"/>
          <p:cNvSpPr txBox="1">
            <a:spLocks/>
          </p:cNvSpPr>
          <p:nvPr/>
        </p:nvSpPr>
        <p:spPr bwMode="auto">
          <a:xfrm>
            <a:off x="6270625" y="3303588"/>
            <a:ext cx="16033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Intentional </a:t>
            </a:r>
            <a:br>
              <a:rPr lang="en-US" sz="1400">
                <a:solidFill>
                  <a:srgbClr val="FFFFFF"/>
                </a:solidFill>
              </a:rPr>
            </a:br>
            <a:r>
              <a:rPr lang="en-US" sz="1400">
                <a:solidFill>
                  <a:srgbClr val="FFFFFF"/>
                </a:solidFill>
              </a:rPr>
              <a:t>Foul</a:t>
            </a:r>
          </a:p>
        </p:txBody>
      </p:sp>
      <p:sp>
        <p:nvSpPr>
          <p:cNvPr id="93196" name="Subtitle 2"/>
          <p:cNvSpPr txBox="1">
            <a:spLocks/>
          </p:cNvSpPr>
          <p:nvPr/>
        </p:nvSpPr>
        <p:spPr bwMode="auto">
          <a:xfrm>
            <a:off x="2660650" y="5160963"/>
            <a:ext cx="3408363"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Double Foul</a:t>
            </a:r>
            <a:br>
              <a:rPr lang="en-US" sz="1400">
                <a:solidFill>
                  <a:srgbClr val="FFFFFF"/>
                </a:solidFill>
              </a:rPr>
            </a:br>
            <a:endParaRPr lang="en-US" sz="1400">
              <a:solidFill>
                <a:srgbClr val="FFFFFF"/>
              </a:solidFill>
            </a:endParaRPr>
          </a:p>
        </p:txBody>
      </p:sp>
      <p:sp>
        <p:nvSpPr>
          <p:cNvPr id="93197" name="Subtitle 2"/>
          <p:cNvSpPr txBox="1">
            <a:spLocks/>
          </p:cNvSpPr>
          <p:nvPr/>
        </p:nvSpPr>
        <p:spPr bwMode="auto">
          <a:xfrm>
            <a:off x="6270625" y="5160963"/>
            <a:ext cx="16033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Technical Foul</a:t>
            </a:r>
            <a:br>
              <a:rPr lang="en-US" sz="1400">
                <a:solidFill>
                  <a:srgbClr val="FFFFFF"/>
                </a:solidFill>
              </a:rPr>
            </a:br>
            <a:endParaRPr lang="en-US" sz="1400">
              <a:solidFill>
                <a:srgbClr val="FFFFFF"/>
              </a:solidFill>
            </a:endParaRPr>
          </a:p>
        </p:txBody>
      </p:sp>
      <p:grpSp>
        <p:nvGrpSpPr>
          <p:cNvPr id="93198" name="Group 20"/>
          <p:cNvGrpSpPr>
            <a:grpSpLocks/>
          </p:cNvGrpSpPr>
          <p:nvPr/>
        </p:nvGrpSpPr>
        <p:grpSpPr bwMode="auto">
          <a:xfrm>
            <a:off x="2593975" y="1811338"/>
            <a:ext cx="527050" cy="184150"/>
            <a:chOff x="1770650" y="2259198"/>
            <a:chExt cx="527289" cy="184666"/>
          </a:xfrm>
        </p:grpSpPr>
        <p:sp>
          <p:nvSpPr>
            <p:cNvPr id="22" name="Rectangle 21"/>
            <p:cNvSpPr/>
            <p:nvPr/>
          </p:nvSpPr>
          <p:spPr>
            <a:xfrm>
              <a:off x="1826238"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3212" name="TextBox 22"/>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3199" name="Group 23"/>
          <p:cNvGrpSpPr>
            <a:grpSpLocks/>
          </p:cNvGrpSpPr>
          <p:nvPr/>
        </p:nvGrpSpPr>
        <p:grpSpPr bwMode="auto">
          <a:xfrm>
            <a:off x="4392613" y="1811338"/>
            <a:ext cx="527050" cy="184150"/>
            <a:chOff x="1770650" y="2259198"/>
            <a:chExt cx="527289" cy="184666"/>
          </a:xfrm>
        </p:grpSpPr>
        <p:sp>
          <p:nvSpPr>
            <p:cNvPr id="25" name="Rectangle 24"/>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3210" name="TextBox 25"/>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3200" name="Group 26"/>
          <p:cNvGrpSpPr>
            <a:grpSpLocks/>
          </p:cNvGrpSpPr>
          <p:nvPr/>
        </p:nvGrpSpPr>
        <p:grpSpPr bwMode="auto">
          <a:xfrm>
            <a:off x="2597150" y="3644900"/>
            <a:ext cx="527050" cy="184150"/>
            <a:chOff x="1770650" y="2259198"/>
            <a:chExt cx="527289" cy="184666"/>
          </a:xfrm>
        </p:grpSpPr>
        <p:sp>
          <p:nvSpPr>
            <p:cNvPr id="28" name="Rectangle 27"/>
            <p:cNvSpPr/>
            <p:nvPr/>
          </p:nvSpPr>
          <p:spPr>
            <a:xfrm>
              <a:off x="1826238" y="2283078"/>
              <a:ext cx="343055" cy="1384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3208" name="TextBox 28"/>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3201" name="Group 29"/>
          <p:cNvGrpSpPr>
            <a:grpSpLocks/>
          </p:cNvGrpSpPr>
          <p:nvPr/>
        </p:nvGrpSpPr>
        <p:grpSpPr bwMode="auto">
          <a:xfrm>
            <a:off x="6210300" y="3644900"/>
            <a:ext cx="527050" cy="184150"/>
            <a:chOff x="1770650" y="2259198"/>
            <a:chExt cx="527289" cy="184666"/>
          </a:xfrm>
        </p:grpSpPr>
        <p:sp>
          <p:nvSpPr>
            <p:cNvPr id="31" name="Rectangle 30"/>
            <p:cNvSpPr/>
            <p:nvPr/>
          </p:nvSpPr>
          <p:spPr>
            <a:xfrm>
              <a:off x="1826238" y="2283078"/>
              <a:ext cx="343055" cy="1384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3206" name="TextBox 31"/>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3202" name="Group 32"/>
          <p:cNvGrpSpPr>
            <a:grpSpLocks/>
          </p:cNvGrpSpPr>
          <p:nvPr/>
        </p:nvGrpSpPr>
        <p:grpSpPr bwMode="auto">
          <a:xfrm>
            <a:off x="6205538" y="1811338"/>
            <a:ext cx="527050" cy="184150"/>
            <a:chOff x="1770650" y="2259198"/>
            <a:chExt cx="527289" cy="184666"/>
          </a:xfrm>
        </p:grpSpPr>
        <p:sp>
          <p:nvSpPr>
            <p:cNvPr id="34" name="Rectangle 33"/>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3204" name="TextBox 34"/>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Granting Time-Out</a:t>
            </a:r>
          </a:p>
        </p:txBody>
      </p:sp>
      <p:sp>
        <p:nvSpPr>
          <p:cNvPr id="94211" name="Content Placeholder 2"/>
          <p:cNvSpPr>
            <a:spLocks noGrp="1"/>
          </p:cNvSpPr>
          <p:nvPr>
            <p:ph idx="1"/>
          </p:nvPr>
        </p:nvSpPr>
        <p:spPr/>
        <p:txBody>
          <a:bodyPr/>
          <a:lstStyle/>
          <a:p>
            <a:endParaRPr lang="en-US" dirty="0" smtClean="0"/>
          </a:p>
          <a:p>
            <a:r>
              <a:rPr lang="en-US" dirty="0" smtClean="0"/>
              <a:t>Officials must be diligent to recognize the request of a timeout by the coach and determine that it is at the appropriate time.</a:t>
            </a:r>
          </a:p>
          <a:p>
            <a:r>
              <a:rPr lang="en-US" dirty="0" smtClean="0"/>
              <a:t>It is suggested that coaches add a visual signal to the verbal request for a time-out.  </a:t>
            </a:r>
          </a:p>
          <a:p>
            <a:r>
              <a:rPr lang="en-US" dirty="0" smtClean="0"/>
              <a:t>Officials must know the status of the ball and whether there is player control before granting the request.</a:t>
            </a:r>
          </a:p>
          <a:p>
            <a:pPr>
              <a:buFont typeface="Wingdings" pitchFamily="2" charset="2"/>
              <a:buNone/>
            </a:pPr>
            <a:r>
              <a:rPr lang="en-US"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Granting </a:t>
            </a:r>
            <a:br>
              <a:rPr lang="en-US" smtClean="0">
                <a:latin typeface="Arial" charset="0"/>
                <a:cs typeface="Arial" charset="0"/>
              </a:rPr>
            </a:br>
            <a:r>
              <a:rPr lang="en-US" smtClean="0">
                <a:latin typeface="Arial" charset="0"/>
                <a:cs typeface="Arial" charset="0"/>
              </a:rPr>
              <a:t>Time-out</a:t>
            </a:r>
          </a:p>
        </p:txBody>
      </p:sp>
      <p:sp>
        <p:nvSpPr>
          <p:cNvPr id="95235" name="Subtitle 2"/>
          <p:cNvSpPr>
            <a:spLocks noGrp="1"/>
          </p:cNvSpPr>
          <p:nvPr>
            <p:ph type="subTitle" idx="1"/>
          </p:nvPr>
        </p:nvSpPr>
        <p:spPr bwMode="auto">
          <a:xfrm>
            <a:off x="1744663" y="4413250"/>
            <a:ext cx="6989762" cy="92868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Officials should know the situation of the game and the sequence of granting and reporting a time-out.</a:t>
            </a:r>
          </a:p>
        </p:txBody>
      </p:sp>
      <p:pic>
        <p:nvPicPr>
          <p:cNvPr id="95236" name="Picture Placeholder 5" descr="BK_NFHS_PPT_PP0017.psd"/>
          <p:cNvPicPr>
            <a:picLocks noGrp="1" noChangeAspect="1"/>
          </p:cNvPicPr>
          <p:nvPr>
            <p:ph type="pic" sz="quarter" idx="10"/>
          </p:nvPr>
        </p:nvPicPr>
        <p:blipFill>
          <a:blip r:embed="rId3" cstate="print"/>
          <a:srcRect l="-20" t="3300" r="1540" b="4077"/>
          <a:stretch>
            <a:fillRect/>
          </a:stretch>
        </p:blipFill>
        <p:spPr bwMode="auto">
          <a:xfrm>
            <a:off x="1744663" y="1839913"/>
            <a:ext cx="2998787" cy="2652712"/>
          </a:xfrm>
          <a:ln>
            <a:miter lim="800000"/>
            <a:headEnd/>
            <a:tailEnd/>
          </a:ln>
        </p:spPr>
      </p:pic>
      <p:pic>
        <p:nvPicPr>
          <p:cNvPr id="95237" name="Picture Placeholder 6" descr="BK_NFHS_PPT_PP0020.psd"/>
          <p:cNvPicPr>
            <a:picLocks noGrp="1" noChangeAspect="1"/>
          </p:cNvPicPr>
          <p:nvPr>
            <p:ph type="pic" sz="quarter" idx="11"/>
          </p:nvPr>
        </p:nvPicPr>
        <p:blipFill>
          <a:blip r:embed="rId4" cstate="print"/>
          <a:srcRect t="1364" r="30344" b="732"/>
          <a:stretch>
            <a:fillRect/>
          </a:stretch>
        </p:blipFill>
        <p:spPr bwMode="auto">
          <a:xfrm>
            <a:off x="4870450" y="1839913"/>
            <a:ext cx="2433638" cy="2652712"/>
          </a:xfrm>
          <a:ln>
            <a:miter lim="800000"/>
            <a:headEnd/>
            <a:tailEnd/>
          </a:ln>
        </p:spPr>
      </p:pic>
      <p:pic>
        <p:nvPicPr>
          <p:cNvPr id="95238" name="Picture Placeholder 6"/>
          <p:cNvPicPr>
            <a:picLocks noChangeAspect="1"/>
          </p:cNvPicPr>
          <p:nvPr/>
        </p:nvPicPr>
        <p:blipFill>
          <a:blip r:embed="rId5" cstate="print"/>
          <a:srcRect l="26805" t="-2" r="32092" b="5099"/>
          <a:stretch>
            <a:fillRect/>
          </a:stretch>
        </p:blipFill>
        <p:spPr bwMode="auto">
          <a:xfrm>
            <a:off x="7432675" y="1854200"/>
            <a:ext cx="1141413" cy="2638425"/>
          </a:xfrm>
          <a:prstGeom prst="rect">
            <a:avLst/>
          </a:prstGeom>
          <a:solidFill>
            <a:srgbClr val="FFFFFF"/>
          </a:solidFill>
          <a:ln w="9525">
            <a:solidFill>
              <a:srgbClr val="000000"/>
            </a:solidFill>
            <a:miter lim="800000"/>
            <a:headEnd/>
            <a:tailEnd/>
          </a:ln>
        </p:spPr>
      </p:pic>
      <p:pic>
        <p:nvPicPr>
          <p:cNvPr id="95239" name="Picture Placeholder 6"/>
          <p:cNvPicPr>
            <a:picLocks noChangeAspect="1"/>
          </p:cNvPicPr>
          <p:nvPr/>
        </p:nvPicPr>
        <p:blipFill>
          <a:blip r:embed="rId6" cstate="print"/>
          <a:srcRect l="32314" t="19125" r="30249" b="43436"/>
          <a:stretch>
            <a:fillRect/>
          </a:stretch>
        </p:blipFill>
        <p:spPr bwMode="auto">
          <a:xfrm>
            <a:off x="3505200" y="1644650"/>
            <a:ext cx="1143000" cy="873125"/>
          </a:xfrm>
          <a:prstGeom prst="rect">
            <a:avLst/>
          </a:prstGeom>
          <a:solidFill>
            <a:srgbClr val="FFFFFF"/>
          </a:solidFill>
          <a:ln w="9525">
            <a:solidFill>
              <a:srgbClr val="000000"/>
            </a:solidFill>
            <a:miter lim="800000"/>
            <a:headEnd/>
            <a:tailEnd/>
          </a:ln>
        </p:spPr>
      </p:pic>
      <p:pic>
        <p:nvPicPr>
          <p:cNvPr id="95240" name="Picture Placeholder 6"/>
          <p:cNvPicPr>
            <a:picLocks noChangeAspect="1"/>
          </p:cNvPicPr>
          <p:nvPr/>
        </p:nvPicPr>
        <p:blipFill>
          <a:blip r:embed="rId7" cstate="print"/>
          <a:srcRect l="36754" t="7422" r="20668" b="50000"/>
          <a:stretch>
            <a:fillRect/>
          </a:stretch>
        </p:blipFill>
        <p:spPr bwMode="auto">
          <a:xfrm>
            <a:off x="6524625" y="1644650"/>
            <a:ext cx="666750" cy="873125"/>
          </a:xfrm>
          <a:prstGeom prst="rect">
            <a:avLst/>
          </a:prstGeom>
          <a:solidFill>
            <a:srgbClr val="FFFFFF"/>
          </a:solidFill>
          <a:ln w="9525">
            <a:solidFill>
              <a:srgbClr val="000000"/>
            </a:solidFill>
            <a:miter lim="800000"/>
            <a:headEnd/>
            <a:tailEnd/>
          </a:ln>
        </p:spPr>
      </p:pic>
      <p:grpSp>
        <p:nvGrpSpPr>
          <p:cNvPr id="95241" name="Group 8"/>
          <p:cNvGrpSpPr>
            <a:grpSpLocks/>
          </p:cNvGrpSpPr>
          <p:nvPr/>
        </p:nvGrpSpPr>
        <p:grpSpPr bwMode="auto">
          <a:xfrm>
            <a:off x="1681163" y="1811338"/>
            <a:ext cx="527050" cy="184150"/>
            <a:chOff x="1770650" y="2259198"/>
            <a:chExt cx="527289" cy="184666"/>
          </a:xfrm>
        </p:grpSpPr>
        <p:sp>
          <p:nvSpPr>
            <p:cNvPr id="11" name="Rectangle 10"/>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5255" name="TextBox 12"/>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5242" name="Group 13"/>
          <p:cNvGrpSpPr>
            <a:grpSpLocks/>
          </p:cNvGrpSpPr>
          <p:nvPr/>
        </p:nvGrpSpPr>
        <p:grpSpPr bwMode="auto">
          <a:xfrm>
            <a:off x="4811713" y="1811338"/>
            <a:ext cx="527050" cy="184150"/>
            <a:chOff x="1770650" y="2259198"/>
            <a:chExt cx="527289" cy="184666"/>
          </a:xfrm>
        </p:grpSpPr>
        <p:sp>
          <p:nvSpPr>
            <p:cNvPr id="15" name="Rectangle 14"/>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5253" name="TextBox 15"/>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5243" name="Group 22"/>
          <p:cNvGrpSpPr>
            <a:grpSpLocks/>
          </p:cNvGrpSpPr>
          <p:nvPr/>
        </p:nvGrpSpPr>
        <p:grpSpPr bwMode="auto">
          <a:xfrm>
            <a:off x="4252913" y="1614488"/>
            <a:ext cx="527050" cy="185737"/>
            <a:chOff x="1770650" y="2259198"/>
            <a:chExt cx="527289" cy="184666"/>
          </a:xfrm>
        </p:grpSpPr>
        <p:sp>
          <p:nvSpPr>
            <p:cNvPr id="24" name="Rectangle 23"/>
            <p:cNvSpPr/>
            <p:nvPr/>
          </p:nvSpPr>
          <p:spPr>
            <a:xfrm>
              <a:off x="1826237" y="2282873"/>
              <a:ext cx="343055" cy="13889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5251" name="TextBox 24"/>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5244" name="Group 25"/>
          <p:cNvGrpSpPr>
            <a:grpSpLocks/>
          </p:cNvGrpSpPr>
          <p:nvPr/>
        </p:nvGrpSpPr>
        <p:grpSpPr bwMode="auto">
          <a:xfrm>
            <a:off x="6807200" y="1614488"/>
            <a:ext cx="527050" cy="185737"/>
            <a:chOff x="1770650" y="2259198"/>
            <a:chExt cx="527289" cy="184666"/>
          </a:xfrm>
        </p:grpSpPr>
        <p:sp>
          <p:nvSpPr>
            <p:cNvPr id="27" name="Rectangle 26"/>
            <p:cNvSpPr/>
            <p:nvPr/>
          </p:nvSpPr>
          <p:spPr>
            <a:xfrm>
              <a:off x="1826238" y="2282873"/>
              <a:ext cx="343055" cy="13889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5249" name="TextBox 27"/>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5245" name="Group 28"/>
          <p:cNvGrpSpPr>
            <a:grpSpLocks/>
          </p:cNvGrpSpPr>
          <p:nvPr/>
        </p:nvGrpSpPr>
        <p:grpSpPr bwMode="auto">
          <a:xfrm>
            <a:off x="7362825" y="1825625"/>
            <a:ext cx="527050" cy="184150"/>
            <a:chOff x="1770650" y="2259198"/>
            <a:chExt cx="527289" cy="184666"/>
          </a:xfrm>
        </p:grpSpPr>
        <p:sp>
          <p:nvSpPr>
            <p:cNvPr id="30" name="Rectangle 29"/>
            <p:cNvSpPr/>
            <p:nvPr/>
          </p:nvSpPr>
          <p:spPr>
            <a:xfrm>
              <a:off x="1826238" y="2283078"/>
              <a:ext cx="343055" cy="1384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5247" name="TextBox 30"/>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52413" y="219075"/>
            <a:ext cx="8639175" cy="1247775"/>
          </a:xfrm>
        </p:spPr>
        <p:txBody>
          <a:bodyPr anchor="ctr"/>
          <a:lstStyle/>
          <a:p>
            <a:pPr eaLnBrk="1" hangingPunct="1"/>
            <a:r>
              <a:rPr lang="en-US" smtClean="0"/>
              <a:t>DEAD Ball Officiating</a:t>
            </a:r>
          </a:p>
        </p:txBody>
      </p:sp>
      <p:sp>
        <p:nvSpPr>
          <p:cNvPr id="96259" name="Content Placeholder 2"/>
          <p:cNvSpPr>
            <a:spLocks noGrp="1"/>
          </p:cNvSpPr>
          <p:nvPr>
            <p:ph idx="1"/>
          </p:nvPr>
        </p:nvSpPr>
        <p:spPr>
          <a:xfrm>
            <a:off x="528638" y="1431925"/>
            <a:ext cx="7837487" cy="5181600"/>
          </a:xfrm>
        </p:spPr>
        <p:txBody>
          <a:bodyPr/>
          <a:lstStyle/>
          <a:p>
            <a:pPr lvl="1" eaLnBrk="1" hangingPunct="1">
              <a:buClr>
                <a:srgbClr val="003798"/>
              </a:buClr>
              <a:buFont typeface="Wingdings" pitchFamily="2" charset="2"/>
              <a:buChar char="§"/>
            </a:pPr>
            <a:r>
              <a:rPr lang="en-US" sz="3200" smtClean="0"/>
              <a:t>See the whole play. </a:t>
            </a:r>
          </a:p>
          <a:p>
            <a:pPr lvl="1" eaLnBrk="1" hangingPunct="1">
              <a:buClr>
                <a:srgbClr val="003798"/>
              </a:buClr>
              <a:buFont typeface="Wingdings" pitchFamily="2" charset="2"/>
              <a:buChar char="§"/>
            </a:pPr>
            <a:r>
              <a:rPr lang="en-US" sz="3200" smtClean="0"/>
              <a:t>See the actions of all players. </a:t>
            </a:r>
          </a:p>
          <a:p>
            <a:pPr lvl="1" eaLnBrk="1" hangingPunct="1">
              <a:buClr>
                <a:srgbClr val="003798"/>
              </a:buClr>
              <a:buFont typeface="Wingdings" pitchFamily="2" charset="2"/>
              <a:buChar char="§"/>
            </a:pPr>
            <a:r>
              <a:rPr lang="en-US" sz="3200" smtClean="0"/>
              <a:t>Don’t react too quickly that you do not see the second action or antics of a player that is inciting an opponent to react. </a:t>
            </a:r>
          </a:p>
          <a:p>
            <a:pPr lvl="1" eaLnBrk="1" hangingPunct="1">
              <a:buClr>
                <a:srgbClr val="003798"/>
              </a:buClr>
              <a:buFont typeface="Wingdings" pitchFamily="2" charset="2"/>
              <a:buChar char="§"/>
            </a:pPr>
            <a:r>
              <a:rPr lang="en-US" sz="3200" smtClean="0"/>
              <a:t>Be aware of the whole situation so to penalize the correct player.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Dead-Ball</a:t>
            </a:r>
            <a:br>
              <a:rPr lang="en-US" smtClean="0">
                <a:latin typeface="Arial" charset="0"/>
                <a:cs typeface="Arial" charset="0"/>
              </a:rPr>
            </a:br>
            <a:r>
              <a:rPr lang="en-US" smtClean="0">
                <a:latin typeface="Arial" charset="0"/>
                <a:cs typeface="Arial" charset="0"/>
              </a:rPr>
              <a:t>Officiating</a:t>
            </a:r>
          </a:p>
        </p:txBody>
      </p:sp>
      <p:sp>
        <p:nvSpPr>
          <p:cNvPr id="97283"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cs typeface="Arial" charset="0"/>
              </a:rPr>
              <a:t>Officials should be alert when the ball is dead, at least one official should observe the players at all times and be ready to </a:t>
            </a:r>
            <a:r>
              <a:rPr lang="en-US" b="1" dirty="0" smtClean="0">
                <a:latin typeface="Arial" charset="0"/>
                <a:cs typeface="Arial" charset="0"/>
              </a:rPr>
              <a:t>immediately</a:t>
            </a:r>
            <a:r>
              <a:rPr lang="en-US" dirty="0" smtClean="0">
                <a:latin typeface="Arial" charset="0"/>
                <a:cs typeface="Arial" charset="0"/>
              </a:rPr>
              <a:t> respond to any extra activity among players.</a:t>
            </a:r>
          </a:p>
        </p:txBody>
      </p:sp>
      <p:pic>
        <p:nvPicPr>
          <p:cNvPr id="97284" name="Picture Placeholder 5" descr="BK_NFHS_PPT_PP0022.psd"/>
          <p:cNvPicPr>
            <a:picLocks noGrp="1" noChangeAspect="1"/>
          </p:cNvPicPr>
          <p:nvPr>
            <p:ph type="pic" sz="quarter" idx="10"/>
          </p:nvPr>
        </p:nvPicPr>
        <p:blipFill>
          <a:blip r:embed="rId3" cstate="print"/>
          <a:srcRect l="15112" t="12038" r="7777"/>
          <a:stretch>
            <a:fillRect/>
          </a:stretch>
        </p:blipFill>
        <p:spPr bwMode="auto">
          <a:xfrm>
            <a:off x="1744663" y="1839913"/>
            <a:ext cx="3427412" cy="3167062"/>
          </a:xfrm>
          <a:ln>
            <a:miter lim="800000"/>
            <a:headEnd/>
            <a:tailEnd/>
          </a:ln>
        </p:spPr>
      </p:pic>
      <p:pic>
        <p:nvPicPr>
          <p:cNvPr id="97285" name="Picture Placeholder 6" descr="BK_NFHS_PPT_PP0023.psd"/>
          <p:cNvPicPr>
            <a:picLocks noGrp="1" noChangeAspect="1"/>
          </p:cNvPicPr>
          <p:nvPr>
            <p:ph type="pic" sz="quarter" idx="11"/>
          </p:nvPr>
        </p:nvPicPr>
        <p:blipFill>
          <a:blip r:embed="rId4" cstate="print"/>
          <a:srcRect l="7690" t="14371" r="2621" b="2267"/>
          <a:stretch>
            <a:fillRect/>
          </a:stretch>
        </p:blipFill>
        <p:spPr bwMode="auto">
          <a:xfrm>
            <a:off x="5322888" y="1839913"/>
            <a:ext cx="3427412" cy="3167062"/>
          </a:xfrm>
          <a:ln>
            <a:miter lim="800000"/>
            <a:headEnd/>
            <a:tailEnd/>
          </a:ln>
        </p:spPr>
      </p:pic>
      <p:grpSp>
        <p:nvGrpSpPr>
          <p:cNvPr id="97286" name="Group 7"/>
          <p:cNvGrpSpPr>
            <a:grpSpLocks/>
          </p:cNvGrpSpPr>
          <p:nvPr/>
        </p:nvGrpSpPr>
        <p:grpSpPr bwMode="auto">
          <a:xfrm>
            <a:off x="1681163" y="1811338"/>
            <a:ext cx="527050" cy="184150"/>
            <a:chOff x="1770650" y="2259198"/>
            <a:chExt cx="527289" cy="184666"/>
          </a:xfrm>
        </p:grpSpPr>
        <p:sp>
          <p:nvSpPr>
            <p:cNvPr id="9" name="Rectangle 8"/>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7291" name="TextBox 9"/>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7287" name="Group 10"/>
          <p:cNvGrpSpPr>
            <a:grpSpLocks/>
          </p:cNvGrpSpPr>
          <p:nvPr/>
        </p:nvGrpSpPr>
        <p:grpSpPr bwMode="auto">
          <a:xfrm>
            <a:off x="5260975" y="1811338"/>
            <a:ext cx="527050" cy="184150"/>
            <a:chOff x="1770650" y="2259198"/>
            <a:chExt cx="527289" cy="184666"/>
          </a:xfrm>
        </p:grpSpPr>
        <p:sp>
          <p:nvSpPr>
            <p:cNvPr id="12" name="Rectangle 11"/>
            <p:cNvSpPr/>
            <p:nvPr/>
          </p:nvSpPr>
          <p:spPr>
            <a:xfrm>
              <a:off x="1826238"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7289" name="TextBox 12"/>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Use of Electronics on the Bench </a:t>
            </a:r>
            <a:br>
              <a:rPr lang="en-US" smtClean="0">
                <a:latin typeface="Arial" charset="0"/>
                <a:cs typeface="Arial" charset="0"/>
              </a:rPr>
            </a:br>
            <a:r>
              <a:rPr lang="en-US" smtClean="0">
                <a:latin typeface="Arial" charset="0"/>
                <a:cs typeface="Arial" charset="0"/>
              </a:rPr>
              <a:t>Rule 1-19</a:t>
            </a:r>
          </a:p>
        </p:txBody>
      </p:sp>
      <p:sp>
        <p:nvSpPr>
          <p:cNvPr id="68611"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cs typeface="Arial" charset="0"/>
              </a:rPr>
              <a:t>A. The use of electronic devices are permitted during the game. </a:t>
            </a:r>
          </a:p>
          <a:p>
            <a:pPr eaLnBrk="1" hangingPunct="1"/>
            <a:r>
              <a:rPr lang="en-US" dirty="0" smtClean="0">
                <a:latin typeface="Arial" charset="0"/>
                <a:cs typeface="Arial" charset="0"/>
              </a:rPr>
              <a:t>B. Use of a tablet device courtside for coaching purposes is permitted.</a:t>
            </a:r>
          </a:p>
        </p:txBody>
      </p:sp>
      <p:pic>
        <p:nvPicPr>
          <p:cNvPr id="68612" name="Picture Placeholder 16" descr="BK_NFHS_PPT_PP0001.psd"/>
          <p:cNvPicPr>
            <a:picLocks noGrp="1" noChangeAspect="1"/>
          </p:cNvPicPr>
          <p:nvPr>
            <p:ph type="pic" sz="quarter" idx="10"/>
          </p:nvPr>
        </p:nvPicPr>
        <p:blipFill>
          <a:blip r:embed="rId3" cstate="print"/>
          <a:srcRect t="4436" b="4436"/>
          <a:stretch>
            <a:fillRect/>
          </a:stretch>
        </p:blipFill>
        <p:spPr bwMode="auto">
          <a:ln>
            <a:miter lim="800000"/>
            <a:headEnd/>
            <a:tailEnd/>
          </a:ln>
        </p:spPr>
      </p:pic>
      <p:pic>
        <p:nvPicPr>
          <p:cNvPr id="68613" name="Picture Placeholder 17" descr="BK_NFHS_PPT_PP0002.psd"/>
          <p:cNvPicPr>
            <a:picLocks noGrp="1" noChangeAspect="1"/>
          </p:cNvPicPr>
          <p:nvPr>
            <p:ph type="pic" sz="quarter" idx="11"/>
          </p:nvPr>
        </p:nvPicPr>
        <p:blipFill>
          <a:blip r:embed="rId4" cstate="print"/>
          <a:srcRect t="2107" b="2107"/>
          <a:stretch>
            <a:fillRect/>
          </a:stretch>
        </p:blipFill>
        <p:spPr bwMode="auto">
          <a:xfrm>
            <a:off x="5322888" y="1839913"/>
            <a:ext cx="3427412" cy="2462212"/>
          </a:xfrm>
          <a:ln>
            <a:miter lim="800000"/>
            <a:headEnd/>
            <a:tailEnd/>
          </a:ln>
        </p:spPr>
      </p:pic>
      <p:grpSp>
        <p:nvGrpSpPr>
          <p:cNvPr id="68614" name="Group 7"/>
          <p:cNvGrpSpPr>
            <a:grpSpLocks/>
          </p:cNvGrpSpPr>
          <p:nvPr/>
        </p:nvGrpSpPr>
        <p:grpSpPr bwMode="auto">
          <a:xfrm>
            <a:off x="1681163" y="1811338"/>
            <a:ext cx="527050" cy="184150"/>
            <a:chOff x="1770650" y="2259198"/>
            <a:chExt cx="527289" cy="184666"/>
          </a:xfrm>
        </p:grpSpPr>
        <p:sp>
          <p:nvSpPr>
            <p:cNvPr id="11" name="Rectangle 10"/>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8621" name="TextBox 11"/>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68615" name="Group 13"/>
          <p:cNvGrpSpPr>
            <a:grpSpLocks/>
          </p:cNvGrpSpPr>
          <p:nvPr/>
        </p:nvGrpSpPr>
        <p:grpSpPr bwMode="auto">
          <a:xfrm>
            <a:off x="6329363" y="1811338"/>
            <a:ext cx="527050" cy="184150"/>
            <a:chOff x="1770650" y="2259198"/>
            <a:chExt cx="527289" cy="184666"/>
          </a:xfrm>
        </p:grpSpPr>
        <p:sp>
          <p:nvSpPr>
            <p:cNvPr id="15" name="Rectangle 14"/>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8619" name="TextBox 15"/>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
        <p:nvSpPr>
          <p:cNvPr id="68616" name="Rectangle 18"/>
          <p:cNvSpPr>
            <a:spLocks noChangeArrowheads="1"/>
          </p:cNvSpPr>
          <p:nvPr/>
        </p:nvSpPr>
        <p:spPr bwMode="auto">
          <a:xfrm>
            <a:off x="1754188" y="4330700"/>
            <a:ext cx="4479925" cy="307975"/>
          </a:xfrm>
          <a:prstGeom prst="rect">
            <a:avLst/>
          </a:prstGeom>
          <a:noFill/>
          <a:ln w="9525">
            <a:noFill/>
            <a:miter lim="800000"/>
            <a:headEnd/>
            <a:tailEnd/>
          </a:ln>
        </p:spPr>
        <p:txBody>
          <a:bodyPr>
            <a:spAutoFit/>
          </a:bodyPr>
          <a:lstStyle/>
          <a:p>
            <a:pPr algn="ctr" defTabSz="457200"/>
            <a:r>
              <a:rPr lang="en-US" sz="1400">
                <a:solidFill>
                  <a:srgbClr val="FFFFFF"/>
                </a:solidFill>
              </a:rPr>
              <a:t>LEGAL</a:t>
            </a:r>
          </a:p>
        </p:txBody>
      </p:sp>
      <p:sp>
        <p:nvSpPr>
          <p:cNvPr id="68617" name="Rectangle 19"/>
          <p:cNvSpPr>
            <a:spLocks noChangeArrowheads="1"/>
          </p:cNvSpPr>
          <p:nvPr/>
        </p:nvSpPr>
        <p:spPr bwMode="auto">
          <a:xfrm>
            <a:off x="6384925" y="4330700"/>
            <a:ext cx="2357438" cy="307975"/>
          </a:xfrm>
          <a:prstGeom prst="rect">
            <a:avLst/>
          </a:prstGeom>
          <a:noFill/>
          <a:ln w="9525">
            <a:noFill/>
            <a:miter lim="800000"/>
            <a:headEnd/>
            <a:tailEnd/>
          </a:ln>
        </p:spPr>
        <p:txBody>
          <a:bodyPr>
            <a:spAutoFit/>
          </a:bodyPr>
          <a:lstStyle/>
          <a:p>
            <a:pPr algn="ctr" defTabSz="457200"/>
            <a:r>
              <a:rPr lang="en-US" sz="1400">
                <a:solidFill>
                  <a:srgbClr val="FFFFFF"/>
                </a:solidFill>
              </a:rPr>
              <a:t>LEGAL</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chor="ctr"/>
          <a:lstStyle/>
          <a:p>
            <a:pPr eaLnBrk="1" hangingPunct="1"/>
            <a:r>
              <a:rPr lang="en-US" smtClean="0"/>
              <a:t>Guidelines to Enforce Illegal Contact</a:t>
            </a:r>
          </a:p>
        </p:txBody>
      </p:sp>
      <p:sp>
        <p:nvSpPr>
          <p:cNvPr id="94211" name="Content Placeholder 2"/>
          <p:cNvSpPr>
            <a:spLocks noGrp="1"/>
          </p:cNvSpPr>
          <p:nvPr>
            <p:ph idx="1"/>
          </p:nvPr>
        </p:nvSpPr>
        <p:spPr>
          <a:xfrm>
            <a:off x="1139825" y="1431925"/>
            <a:ext cx="7842250" cy="5176838"/>
          </a:xfrm>
        </p:spPr>
        <p:txBody>
          <a:bodyPr/>
          <a:lstStyle/>
          <a:p>
            <a:pPr>
              <a:defRPr/>
            </a:pPr>
            <a:r>
              <a:rPr lang="en-US" sz="3600" dirty="0" smtClean="0"/>
              <a:t>When contact occurs that affects the rhythm, speed, quickness and balance of the player, illegal contact has occurred. </a:t>
            </a:r>
          </a:p>
          <a:p>
            <a:pPr>
              <a:defRPr/>
            </a:pPr>
            <a:r>
              <a:rPr lang="en-US" sz="3600" kern="1200" dirty="0" smtClean="0"/>
              <a:t>Illegal contact must be ruled regardless of time, score and game situation.</a:t>
            </a:r>
            <a:endParaRPr lang="en-US" sz="3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cs typeface="Arial" charset="0"/>
              </a:rPr>
              <a:t>Illegal Contact </a:t>
            </a:r>
            <a:br>
              <a:rPr lang="en-US" dirty="0" smtClean="0">
                <a:latin typeface="Arial" charset="0"/>
                <a:cs typeface="Arial" charset="0"/>
              </a:rPr>
            </a:br>
            <a:r>
              <a:rPr lang="en-US" dirty="0" smtClean="0">
                <a:latin typeface="Arial" charset="0"/>
                <a:cs typeface="Arial" charset="0"/>
              </a:rPr>
              <a:t>Guidelines</a:t>
            </a:r>
          </a:p>
        </p:txBody>
      </p:sp>
      <p:sp>
        <p:nvSpPr>
          <p:cNvPr id="99331"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cs typeface="Arial" charset="0"/>
              </a:rPr>
              <a:t>Contact that impedes rhythm, speed, balance and quickness of the offensive or defensive player should be ruled a foul.</a:t>
            </a:r>
          </a:p>
        </p:txBody>
      </p:sp>
      <p:pic>
        <p:nvPicPr>
          <p:cNvPr id="99332" name="Picture Placeholder 5"/>
          <p:cNvPicPr>
            <a:picLocks noGrp="1" noChangeAspect="1"/>
          </p:cNvPicPr>
          <p:nvPr>
            <p:ph type="pic" sz="quarter" idx="10"/>
          </p:nvPr>
        </p:nvPicPr>
        <p:blipFill>
          <a:blip r:embed="rId3" cstate="print"/>
          <a:srcRect l="18919" r="12697"/>
          <a:stretch>
            <a:fillRect/>
          </a:stretch>
        </p:blipFill>
        <p:spPr bwMode="auto">
          <a:xfrm>
            <a:off x="1744663" y="1839913"/>
            <a:ext cx="2306637" cy="2462212"/>
          </a:xfrm>
          <a:ln>
            <a:miter lim="800000"/>
            <a:headEnd/>
            <a:tailEnd/>
          </a:ln>
        </p:spPr>
      </p:pic>
      <p:pic>
        <p:nvPicPr>
          <p:cNvPr id="99333" name="Picture Placeholder 6" descr="BK_NFHS_PPT_PP0025.psd"/>
          <p:cNvPicPr>
            <a:picLocks noGrp="1" noChangeAspect="1"/>
          </p:cNvPicPr>
          <p:nvPr>
            <p:ph type="pic" sz="quarter" idx="11"/>
          </p:nvPr>
        </p:nvPicPr>
        <p:blipFill>
          <a:blip r:embed="rId4" cstate="print"/>
          <a:srcRect l="21039" t="16644" r="27962" b="6863"/>
          <a:stretch>
            <a:fillRect/>
          </a:stretch>
        </p:blipFill>
        <p:spPr bwMode="auto">
          <a:xfrm>
            <a:off x="4210050" y="1839913"/>
            <a:ext cx="2297113" cy="2462212"/>
          </a:xfrm>
          <a:ln>
            <a:miter lim="800000"/>
            <a:headEnd/>
            <a:tailEnd/>
          </a:ln>
        </p:spPr>
      </p:pic>
      <p:pic>
        <p:nvPicPr>
          <p:cNvPr id="99334" name="Picture Placeholder 6"/>
          <p:cNvPicPr>
            <a:picLocks noChangeAspect="1"/>
          </p:cNvPicPr>
          <p:nvPr/>
        </p:nvPicPr>
        <p:blipFill>
          <a:blip r:embed="rId5" cstate="print"/>
          <a:srcRect l="16338" t="16338" r="16338" b="16338"/>
          <a:stretch>
            <a:fillRect/>
          </a:stretch>
        </p:blipFill>
        <p:spPr bwMode="auto">
          <a:xfrm>
            <a:off x="6645275" y="1839913"/>
            <a:ext cx="2295525" cy="2462212"/>
          </a:xfrm>
          <a:prstGeom prst="rect">
            <a:avLst/>
          </a:prstGeom>
          <a:solidFill>
            <a:srgbClr val="FFFFFF"/>
          </a:solidFill>
          <a:ln w="9525">
            <a:solidFill>
              <a:srgbClr val="000000"/>
            </a:solidFill>
            <a:miter lim="800000"/>
            <a:headEnd/>
            <a:tailEnd/>
          </a:ln>
        </p:spPr>
      </p:pic>
      <p:sp>
        <p:nvSpPr>
          <p:cNvPr id="99335" name="Subtitle 2"/>
          <p:cNvSpPr txBox="1">
            <a:spLocks/>
          </p:cNvSpPr>
          <p:nvPr/>
        </p:nvSpPr>
        <p:spPr bwMode="auto">
          <a:xfrm>
            <a:off x="1744663" y="4503738"/>
            <a:ext cx="23272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Hand checking</a:t>
            </a:r>
            <a:br>
              <a:rPr lang="en-US" sz="1400">
                <a:solidFill>
                  <a:srgbClr val="FFFFFF"/>
                </a:solidFill>
              </a:rPr>
            </a:br>
            <a:endParaRPr lang="en-US" sz="1400">
              <a:solidFill>
                <a:srgbClr val="FFFFFF"/>
              </a:solidFill>
            </a:endParaRPr>
          </a:p>
        </p:txBody>
      </p:sp>
      <p:sp>
        <p:nvSpPr>
          <p:cNvPr id="99336" name="Subtitle 2"/>
          <p:cNvSpPr txBox="1">
            <a:spLocks/>
          </p:cNvSpPr>
          <p:nvPr/>
        </p:nvSpPr>
        <p:spPr bwMode="auto">
          <a:xfrm>
            <a:off x="4210050" y="4503738"/>
            <a:ext cx="23272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Displacement</a:t>
            </a:r>
            <a:br>
              <a:rPr lang="en-US" sz="1400">
                <a:solidFill>
                  <a:srgbClr val="FFFFFF"/>
                </a:solidFill>
              </a:rPr>
            </a:br>
            <a:endParaRPr lang="en-US" sz="1400">
              <a:solidFill>
                <a:srgbClr val="FFFFFF"/>
              </a:solidFill>
            </a:endParaRPr>
          </a:p>
        </p:txBody>
      </p:sp>
      <p:sp>
        <p:nvSpPr>
          <p:cNvPr id="99337" name="Subtitle 2"/>
          <p:cNvSpPr txBox="1">
            <a:spLocks/>
          </p:cNvSpPr>
          <p:nvPr/>
        </p:nvSpPr>
        <p:spPr bwMode="auto">
          <a:xfrm>
            <a:off x="6613525" y="4503738"/>
            <a:ext cx="23272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Player Control</a:t>
            </a:r>
            <a:br>
              <a:rPr lang="en-US" sz="1400">
                <a:solidFill>
                  <a:srgbClr val="FFFFFF"/>
                </a:solidFill>
              </a:rPr>
            </a:br>
            <a:endParaRPr lang="en-US" sz="1400">
              <a:solidFill>
                <a:srgbClr val="FFFFFF"/>
              </a:solidFill>
            </a:endParaRPr>
          </a:p>
        </p:txBody>
      </p:sp>
      <p:grpSp>
        <p:nvGrpSpPr>
          <p:cNvPr id="99338" name="Group 12"/>
          <p:cNvGrpSpPr>
            <a:grpSpLocks/>
          </p:cNvGrpSpPr>
          <p:nvPr/>
        </p:nvGrpSpPr>
        <p:grpSpPr bwMode="auto">
          <a:xfrm>
            <a:off x="1677988" y="1811338"/>
            <a:ext cx="527050" cy="184150"/>
            <a:chOff x="1770650" y="2259198"/>
            <a:chExt cx="527289" cy="184666"/>
          </a:xfrm>
        </p:grpSpPr>
        <p:sp>
          <p:nvSpPr>
            <p:cNvPr id="14" name="Rectangle 13"/>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9346" name="TextBox 14"/>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9339" name="Group 15"/>
          <p:cNvGrpSpPr>
            <a:grpSpLocks/>
          </p:cNvGrpSpPr>
          <p:nvPr/>
        </p:nvGrpSpPr>
        <p:grpSpPr bwMode="auto">
          <a:xfrm>
            <a:off x="4146550" y="1811338"/>
            <a:ext cx="527050" cy="184150"/>
            <a:chOff x="1770650" y="2259198"/>
            <a:chExt cx="527289" cy="184666"/>
          </a:xfrm>
        </p:grpSpPr>
        <p:sp>
          <p:nvSpPr>
            <p:cNvPr id="17" name="Rectangle 16"/>
            <p:cNvSpPr/>
            <p:nvPr/>
          </p:nvSpPr>
          <p:spPr>
            <a:xfrm>
              <a:off x="1826238"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9344" name="TextBox 17"/>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99340" name="Group 19"/>
          <p:cNvGrpSpPr>
            <a:grpSpLocks/>
          </p:cNvGrpSpPr>
          <p:nvPr/>
        </p:nvGrpSpPr>
        <p:grpSpPr bwMode="auto">
          <a:xfrm>
            <a:off x="6580188" y="1811338"/>
            <a:ext cx="527050" cy="184150"/>
            <a:chOff x="1770650" y="2259198"/>
            <a:chExt cx="527289" cy="184666"/>
          </a:xfrm>
        </p:grpSpPr>
        <p:sp>
          <p:nvSpPr>
            <p:cNvPr id="21" name="Rectangle 20"/>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9342" name="TextBox 21"/>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chor="ctr"/>
          <a:lstStyle/>
          <a:p>
            <a:pPr eaLnBrk="1" hangingPunct="1"/>
            <a:r>
              <a:rPr lang="en-US" smtClean="0"/>
              <a:t>Intentional Foul</a:t>
            </a:r>
          </a:p>
        </p:txBody>
      </p:sp>
      <p:sp>
        <p:nvSpPr>
          <p:cNvPr id="96259" name="Content Placeholder 2"/>
          <p:cNvSpPr>
            <a:spLocks noGrp="1"/>
          </p:cNvSpPr>
          <p:nvPr>
            <p:ph idx="1"/>
          </p:nvPr>
        </p:nvSpPr>
        <p:spPr>
          <a:xfrm>
            <a:off x="1139825" y="1431925"/>
            <a:ext cx="7842250" cy="5176838"/>
          </a:xfrm>
        </p:spPr>
        <p:txBody>
          <a:bodyPr/>
          <a:lstStyle/>
          <a:p>
            <a:pPr>
              <a:defRPr/>
            </a:pPr>
            <a:endParaRPr lang="en-US" sz="3200" dirty="0" smtClean="0"/>
          </a:p>
          <a:p>
            <a:pPr>
              <a:defRPr/>
            </a:pPr>
            <a:r>
              <a:rPr lang="en-US" sz="3200" dirty="0" smtClean="0"/>
              <a:t>An intentional foul is a personal or technical foul that may or may not be premeditated and is not based solely on the severity of the act. It is contact that:</a:t>
            </a:r>
          </a:p>
          <a:p>
            <a:pPr lvl="1">
              <a:defRPr/>
            </a:pPr>
            <a:r>
              <a:rPr lang="en-US" sz="3000" dirty="0" smtClean="0">
                <a:ea typeface="+mn-ea"/>
                <a:cs typeface="+mn-cs"/>
              </a:rPr>
              <a:t>Neutralizes an opponent’s obvious advantageous position.</a:t>
            </a:r>
          </a:p>
          <a:p>
            <a:pPr lvl="1">
              <a:buFontTx/>
              <a:buNone/>
              <a:defRPr/>
            </a:pPr>
            <a:endParaRPr lang="en-US" sz="3000" dirty="0" smtClean="0">
              <a:ea typeface="+mn-ea"/>
              <a:cs typeface="+mn-cs"/>
            </a:endParaRPr>
          </a:p>
          <a:p>
            <a:pPr>
              <a:defRPr/>
            </a:pPr>
            <a:endParaRPr lang="en-US" sz="3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Intentional Foul (cont.)</a:t>
            </a:r>
          </a:p>
        </p:txBody>
      </p:sp>
      <p:sp>
        <p:nvSpPr>
          <p:cNvPr id="101379" name="Content Placeholder 2"/>
          <p:cNvSpPr>
            <a:spLocks noGrp="1"/>
          </p:cNvSpPr>
          <p:nvPr>
            <p:ph idx="1"/>
          </p:nvPr>
        </p:nvSpPr>
        <p:spPr/>
        <p:txBody>
          <a:bodyPr/>
          <a:lstStyle/>
          <a:p>
            <a:pPr lvl="1"/>
            <a:r>
              <a:rPr lang="en-US" sz="2800" smtClean="0"/>
              <a:t>Contact on an opponent who is clearly not in the play.</a:t>
            </a:r>
          </a:p>
          <a:p>
            <a:pPr lvl="1"/>
            <a:r>
              <a:rPr lang="en-US" sz="2800" smtClean="0"/>
              <a:t>May be excessive contact.</a:t>
            </a:r>
          </a:p>
          <a:p>
            <a:pPr lvl="1"/>
            <a:r>
              <a:rPr lang="en-US" sz="2800" smtClean="0"/>
              <a:t>Contact that is not necessarily premeditated or based solely on the severity of the act.</a:t>
            </a:r>
          </a:p>
          <a:p>
            <a:pPr lvl="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Intentional</a:t>
            </a:r>
            <a:br>
              <a:rPr lang="en-US" smtClean="0">
                <a:latin typeface="Arial" charset="0"/>
                <a:cs typeface="Arial" charset="0"/>
              </a:rPr>
            </a:br>
            <a:r>
              <a:rPr lang="en-US" smtClean="0">
                <a:latin typeface="Arial" charset="0"/>
                <a:cs typeface="Arial" charset="0"/>
              </a:rPr>
              <a:t>Foul</a:t>
            </a:r>
          </a:p>
        </p:txBody>
      </p:sp>
      <p:sp>
        <p:nvSpPr>
          <p:cNvPr id="102403" name="Subtitle 2"/>
          <p:cNvSpPr>
            <a:spLocks noGrp="1"/>
          </p:cNvSpPr>
          <p:nvPr>
            <p:ph type="subTitle" idx="1"/>
          </p:nvPr>
        </p:nvSpPr>
        <p:spPr bwMode="auto">
          <a:xfrm>
            <a:off x="1744663" y="4413250"/>
            <a:ext cx="6989762" cy="17526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An intentional foul may be strategic to stop the clock or create a situation that may be tactically done for the team taking action. They may seem innocent in severity but without any playing of the ball it should be ruled intentional. </a:t>
            </a:r>
          </a:p>
        </p:txBody>
      </p:sp>
      <p:pic>
        <p:nvPicPr>
          <p:cNvPr id="102404" name="Picture Placeholder 5" descr="BK_NFHS_PPT_PP0028.psd"/>
          <p:cNvPicPr>
            <a:picLocks noGrp="1" noChangeAspect="1"/>
          </p:cNvPicPr>
          <p:nvPr>
            <p:ph type="pic" sz="quarter" idx="10"/>
          </p:nvPr>
        </p:nvPicPr>
        <p:blipFill>
          <a:blip r:embed="rId3" cstate="print"/>
          <a:srcRect l="24925" r="14076"/>
          <a:stretch>
            <a:fillRect/>
          </a:stretch>
        </p:blipFill>
        <p:spPr bwMode="auto">
          <a:xfrm>
            <a:off x="1744663" y="1839913"/>
            <a:ext cx="2254250" cy="2462212"/>
          </a:xfrm>
          <a:ln>
            <a:miter lim="800000"/>
            <a:headEnd/>
            <a:tailEnd/>
          </a:ln>
        </p:spPr>
      </p:pic>
      <p:pic>
        <p:nvPicPr>
          <p:cNvPr id="102405" name="Picture Placeholder 6" descr="BK_NFHS_PPT_PP0029.psd"/>
          <p:cNvPicPr>
            <a:picLocks noGrp="1" noChangeAspect="1"/>
          </p:cNvPicPr>
          <p:nvPr>
            <p:ph type="pic" sz="quarter" idx="11"/>
          </p:nvPr>
        </p:nvPicPr>
        <p:blipFill>
          <a:blip r:embed="rId4" cstate="print"/>
          <a:srcRect l="51939" t="18317"/>
          <a:stretch>
            <a:fillRect/>
          </a:stretch>
        </p:blipFill>
        <p:spPr bwMode="auto">
          <a:xfrm>
            <a:off x="4189413" y="1839913"/>
            <a:ext cx="2181225" cy="2462212"/>
          </a:xfrm>
          <a:ln>
            <a:miter lim="800000"/>
            <a:headEnd/>
            <a:tailEnd/>
          </a:ln>
        </p:spPr>
      </p:pic>
      <p:pic>
        <p:nvPicPr>
          <p:cNvPr id="102406" name="Picture Placeholder 6"/>
          <p:cNvPicPr>
            <a:picLocks noChangeAspect="1"/>
          </p:cNvPicPr>
          <p:nvPr/>
        </p:nvPicPr>
        <p:blipFill>
          <a:blip r:embed="rId5" cstate="print"/>
          <a:srcRect l="15283" t="13040" r="14700" b="32870"/>
          <a:stretch>
            <a:fillRect/>
          </a:stretch>
        </p:blipFill>
        <p:spPr bwMode="auto">
          <a:xfrm>
            <a:off x="6570663" y="1839913"/>
            <a:ext cx="2163762" cy="2462212"/>
          </a:xfrm>
          <a:prstGeom prst="rect">
            <a:avLst/>
          </a:prstGeom>
          <a:solidFill>
            <a:srgbClr val="FFFFFF"/>
          </a:solidFill>
          <a:ln w="9525">
            <a:solidFill>
              <a:srgbClr val="000000"/>
            </a:solidFill>
            <a:miter lim="800000"/>
            <a:headEnd/>
            <a:tailEnd/>
          </a:ln>
        </p:spPr>
      </p:pic>
      <p:sp>
        <p:nvSpPr>
          <p:cNvPr id="102407" name="Subtitle 2"/>
          <p:cNvSpPr txBox="1">
            <a:spLocks/>
          </p:cNvSpPr>
          <p:nvPr/>
        </p:nvSpPr>
        <p:spPr bwMode="auto">
          <a:xfrm>
            <a:off x="1744663" y="4503738"/>
            <a:ext cx="232727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Premeditated Contact</a:t>
            </a:r>
            <a:br>
              <a:rPr lang="en-US" sz="1400">
                <a:solidFill>
                  <a:srgbClr val="FFFFFF"/>
                </a:solidFill>
              </a:rPr>
            </a:br>
            <a:endParaRPr lang="en-US" sz="1400">
              <a:solidFill>
                <a:srgbClr val="FFFFFF"/>
              </a:solidFill>
            </a:endParaRPr>
          </a:p>
        </p:txBody>
      </p:sp>
      <p:sp>
        <p:nvSpPr>
          <p:cNvPr id="102408" name="Subtitle 2"/>
          <p:cNvSpPr txBox="1">
            <a:spLocks/>
          </p:cNvSpPr>
          <p:nvPr/>
        </p:nvSpPr>
        <p:spPr bwMode="auto">
          <a:xfrm>
            <a:off x="4189413" y="4503738"/>
            <a:ext cx="218122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Contact with opponent not in play</a:t>
            </a:r>
          </a:p>
        </p:txBody>
      </p:sp>
      <p:sp>
        <p:nvSpPr>
          <p:cNvPr id="102409" name="Subtitle 2"/>
          <p:cNvSpPr txBox="1">
            <a:spLocks/>
          </p:cNvSpPr>
          <p:nvPr/>
        </p:nvSpPr>
        <p:spPr bwMode="auto">
          <a:xfrm>
            <a:off x="6570663" y="4503738"/>
            <a:ext cx="2181225"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Excessive Contact</a:t>
            </a:r>
            <a:br>
              <a:rPr lang="en-US" sz="1400">
                <a:solidFill>
                  <a:srgbClr val="FFFFFF"/>
                </a:solidFill>
              </a:rPr>
            </a:br>
            <a:endParaRPr lang="en-US" sz="1400">
              <a:solidFill>
                <a:srgbClr val="FFFFFF"/>
              </a:solidFill>
            </a:endParaRPr>
          </a:p>
        </p:txBody>
      </p:sp>
      <p:grpSp>
        <p:nvGrpSpPr>
          <p:cNvPr id="102410" name="Group 11"/>
          <p:cNvGrpSpPr>
            <a:grpSpLocks/>
          </p:cNvGrpSpPr>
          <p:nvPr/>
        </p:nvGrpSpPr>
        <p:grpSpPr bwMode="auto">
          <a:xfrm>
            <a:off x="1677988" y="1811338"/>
            <a:ext cx="527050" cy="184150"/>
            <a:chOff x="1770650" y="2259198"/>
            <a:chExt cx="527289" cy="184666"/>
          </a:xfrm>
        </p:grpSpPr>
        <p:sp>
          <p:nvSpPr>
            <p:cNvPr id="13" name="Rectangle 12"/>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02418" name="TextBox 13"/>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102411" name="Group 14"/>
          <p:cNvGrpSpPr>
            <a:grpSpLocks/>
          </p:cNvGrpSpPr>
          <p:nvPr/>
        </p:nvGrpSpPr>
        <p:grpSpPr bwMode="auto">
          <a:xfrm>
            <a:off x="4125913" y="1811338"/>
            <a:ext cx="527050" cy="184150"/>
            <a:chOff x="1770650" y="2259198"/>
            <a:chExt cx="527289" cy="184666"/>
          </a:xfrm>
        </p:grpSpPr>
        <p:sp>
          <p:nvSpPr>
            <p:cNvPr id="16" name="Rectangle 15"/>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02416" name="TextBox 16"/>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102412" name="Group 17"/>
          <p:cNvGrpSpPr>
            <a:grpSpLocks/>
          </p:cNvGrpSpPr>
          <p:nvPr/>
        </p:nvGrpSpPr>
        <p:grpSpPr bwMode="auto">
          <a:xfrm>
            <a:off x="6507163" y="1811338"/>
            <a:ext cx="527050" cy="184150"/>
            <a:chOff x="1770650" y="2259198"/>
            <a:chExt cx="527289" cy="184666"/>
          </a:xfrm>
        </p:grpSpPr>
        <p:sp>
          <p:nvSpPr>
            <p:cNvPr id="19" name="Rectangle 18"/>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02414" name="TextBox 19"/>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28600" y="2554288"/>
            <a:ext cx="8653463" cy="1252537"/>
          </a:xfrm>
        </p:spPr>
        <p:txBody>
          <a:bodyPr/>
          <a:lstStyle/>
          <a:p>
            <a:pPr eaLnBrk="1" hangingPunct="1"/>
            <a:r>
              <a:rPr lang="en-US" smtClean="0"/>
              <a:t>QUESTIONS?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28600" y="2554288"/>
            <a:ext cx="8653463" cy="1252537"/>
          </a:xfrm>
        </p:spPr>
        <p:txBody>
          <a:bodyPr/>
          <a:lstStyle/>
          <a:p>
            <a:pPr eaLnBrk="1" hangingPunct="1"/>
            <a:r>
              <a:rPr lang="en-US" smtClean="0"/>
              <a:t>THANK YOU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A Team Shall Not: </a:t>
            </a:r>
            <a:br>
              <a:rPr lang="en-US" smtClean="0"/>
            </a:br>
            <a:r>
              <a:rPr lang="en-US" smtClean="0"/>
              <a:t>(10-1-3) </a:t>
            </a:r>
          </a:p>
        </p:txBody>
      </p:sp>
      <p:sp>
        <p:nvSpPr>
          <p:cNvPr id="74755" name="Content Placeholder 2"/>
          <p:cNvSpPr>
            <a:spLocks noGrp="1"/>
          </p:cNvSpPr>
          <p:nvPr>
            <p:ph idx="1"/>
          </p:nvPr>
        </p:nvSpPr>
        <p:spPr/>
        <p:txBody>
          <a:bodyPr/>
          <a:lstStyle/>
          <a:p>
            <a:r>
              <a:rPr lang="en-US" smtClean="0"/>
              <a:t>Use a megaphone or any electronic communication device at courtside, or electronic equipment for voice communication with players on the court.</a:t>
            </a:r>
          </a:p>
          <a:p>
            <a:pPr>
              <a:buFont typeface="Wingdings" pitchFamily="2" charset="2"/>
              <a:buNone/>
            </a:pPr>
            <a:endParaRPr lang="en-US" smtClean="0"/>
          </a:p>
          <a:p>
            <a:r>
              <a:rPr lang="en-US" smtClean="0"/>
              <a:t> Use electronic audio and /or video devices to review a decision of the contest officials.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Electronic Equipment</a:t>
            </a:r>
            <a:br>
              <a:rPr lang="en-US" smtClean="0">
                <a:latin typeface="Arial" charset="0"/>
                <a:cs typeface="Arial" charset="0"/>
              </a:rPr>
            </a:br>
            <a:r>
              <a:rPr lang="en-US" b="0" smtClean="0">
                <a:latin typeface="Arial" charset="0"/>
                <a:cs typeface="Arial" charset="0"/>
              </a:rPr>
              <a:t>Rule 10-1-3</a:t>
            </a:r>
            <a:endParaRPr lang="en-US" smtClean="0">
              <a:latin typeface="Arial" charset="0"/>
              <a:cs typeface="Arial" charset="0"/>
            </a:endParaRPr>
          </a:p>
        </p:txBody>
      </p:sp>
      <p:sp>
        <p:nvSpPr>
          <p:cNvPr id="75779" name="Subtitle 2"/>
          <p:cNvSpPr>
            <a:spLocks noGrp="1"/>
          </p:cNvSpPr>
          <p:nvPr>
            <p:ph type="subTitle" idx="1"/>
          </p:nvPr>
        </p:nvSpPr>
        <p:spPr bwMode="auto">
          <a:xfrm>
            <a:off x="1962150" y="3579813"/>
            <a:ext cx="3086100" cy="330200"/>
          </a:xfrm>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n-US" sz="1400" smtClean="0">
                <a:latin typeface="Arial" charset="0"/>
                <a:cs typeface="Arial" charset="0"/>
              </a:rPr>
              <a:t>ILLEGAL</a:t>
            </a:r>
          </a:p>
        </p:txBody>
      </p:sp>
      <p:pic>
        <p:nvPicPr>
          <p:cNvPr id="75780" name="Picture Placeholder 5" descr="BK_NFHS_PPT_PP0007.psd"/>
          <p:cNvPicPr>
            <a:picLocks noGrp="1" noChangeAspect="1"/>
          </p:cNvPicPr>
          <p:nvPr>
            <p:ph type="pic" sz="quarter" idx="10"/>
          </p:nvPr>
        </p:nvPicPr>
        <p:blipFill>
          <a:blip r:embed="rId3" cstate="print"/>
          <a:srcRect l="30138" t="41084" r="2959" b="4735"/>
          <a:stretch>
            <a:fillRect/>
          </a:stretch>
        </p:blipFill>
        <p:spPr bwMode="auto">
          <a:xfrm>
            <a:off x="1962150" y="1839913"/>
            <a:ext cx="3086100" cy="1665287"/>
          </a:xfrm>
          <a:ln>
            <a:miter lim="800000"/>
            <a:headEnd/>
            <a:tailEnd/>
          </a:ln>
        </p:spPr>
      </p:pic>
      <p:pic>
        <p:nvPicPr>
          <p:cNvPr id="75781" name="Picture Placeholder 6" descr="BK_NFHS_PPT_PP0008.psd"/>
          <p:cNvPicPr>
            <a:picLocks noGrp="1" noChangeAspect="1"/>
          </p:cNvPicPr>
          <p:nvPr>
            <p:ph type="pic" sz="quarter" idx="11"/>
          </p:nvPr>
        </p:nvPicPr>
        <p:blipFill>
          <a:blip r:embed="rId4" cstate="print"/>
          <a:srcRect l="11275" t="11610" r="40109" b="54967"/>
          <a:stretch>
            <a:fillRect/>
          </a:stretch>
        </p:blipFill>
        <p:spPr bwMode="auto">
          <a:xfrm>
            <a:off x="5270500" y="1839913"/>
            <a:ext cx="3073400" cy="1665287"/>
          </a:xfrm>
          <a:ln>
            <a:miter lim="800000"/>
            <a:headEnd/>
            <a:tailEnd/>
          </a:ln>
        </p:spPr>
      </p:pic>
      <p:sp>
        <p:nvSpPr>
          <p:cNvPr id="75782" name="Subtitle 2"/>
          <p:cNvSpPr txBox="1">
            <a:spLocks/>
          </p:cNvSpPr>
          <p:nvPr/>
        </p:nvSpPr>
        <p:spPr bwMode="auto">
          <a:xfrm>
            <a:off x="5270500" y="3579813"/>
            <a:ext cx="3073400"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ILLEGAL</a:t>
            </a:r>
          </a:p>
        </p:txBody>
      </p:sp>
      <p:sp>
        <p:nvSpPr>
          <p:cNvPr id="75783" name="Subtitle 2"/>
          <p:cNvSpPr txBox="1">
            <a:spLocks/>
          </p:cNvSpPr>
          <p:nvPr/>
        </p:nvSpPr>
        <p:spPr bwMode="auto">
          <a:xfrm>
            <a:off x="1962150" y="5835650"/>
            <a:ext cx="3086100"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ILLEGAL</a:t>
            </a:r>
          </a:p>
        </p:txBody>
      </p:sp>
      <p:pic>
        <p:nvPicPr>
          <p:cNvPr id="75784" name="Picture Placeholder 5"/>
          <p:cNvPicPr>
            <a:picLocks noChangeAspect="1"/>
          </p:cNvPicPr>
          <p:nvPr/>
        </p:nvPicPr>
        <p:blipFill>
          <a:blip r:embed="rId5" cstate="print"/>
          <a:srcRect t="15414" r="12570" b="16505"/>
          <a:stretch>
            <a:fillRect/>
          </a:stretch>
        </p:blipFill>
        <p:spPr bwMode="auto">
          <a:xfrm>
            <a:off x="1962150" y="4097338"/>
            <a:ext cx="3086100" cy="1665287"/>
          </a:xfrm>
          <a:prstGeom prst="rect">
            <a:avLst/>
          </a:prstGeom>
          <a:solidFill>
            <a:srgbClr val="FFFFFF"/>
          </a:solidFill>
          <a:ln w="9525">
            <a:solidFill>
              <a:srgbClr val="000000"/>
            </a:solidFill>
            <a:miter lim="800000"/>
            <a:headEnd/>
            <a:tailEnd/>
          </a:ln>
        </p:spPr>
      </p:pic>
      <p:pic>
        <p:nvPicPr>
          <p:cNvPr id="75785" name="Picture Placeholder 6"/>
          <p:cNvPicPr>
            <a:picLocks noChangeAspect="1"/>
          </p:cNvPicPr>
          <p:nvPr/>
        </p:nvPicPr>
        <p:blipFill>
          <a:blip r:embed="rId6" cstate="print"/>
          <a:srcRect t="16808" r="31068" b="35805"/>
          <a:stretch>
            <a:fillRect/>
          </a:stretch>
        </p:blipFill>
        <p:spPr bwMode="auto">
          <a:xfrm>
            <a:off x="5270500" y="4097338"/>
            <a:ext cx="3073400" cy="1665287"/>
          </a:xfrm>
          <a:prstGeom prst="rect">
            <a:avLst/>
          </a:prstGeom>
          <a:solidFill>
            <a:srgbClr val="FFFFFF"/>
          </a:solidFill>
          <a:ln w="9525">
            <a:solidFill>
              <a:srgbClr val="000000"/>
            </a:solidFill>
            <a:miter lim="800000"/>
            <a:headEnd/>
            <a:tailEnd/>
          </a:ln>
        </p:spPr>
      </p:pic>
      <p:sp>
        <p:nvSpPr>
          <p:cNvPr id="75786" name="Subtitle 2"/>
          <p:cNvSpPr txBox="1">
            <a:spLocks/>
          </p:cNvSpPr>
          <p:nvPr/>
        </p:nvSpPr>
        <p:spPr bwMode="auto">
          <a:xfrm>
            <a:off x="5270500" y="5835650"/>
            <a:ext cx="3073400"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LEGAL</a:t>
            </a:r>
          </a:p>
        </p:txBody>
      </p:sp>
      <p:grpSp>
        <p:nvGrpSpPr>
          <p:cNvPr id="75787" name="Group 14"/>
          <p:cNvGrpSpPr>
            <a:grpSpLocks/>
          </p:cNvGrpSpPr>
          <p:nvPr/>
        </p:nvGrpSpPr>
        <p:grpSpPr bwMode="auto">
          <a:xfrm>
            <a:off x="1898650" y="1811338"/>
            <a:ext cx="527050" cy="184150"/>
            <a:chOff x="1770650" y="2259198"/>
            <a:chExt cx="527289" cy="184666"/>
          </a:xfrm>
        </p:grpSpPr>
        <p:sp>
          <p:nvSpPr>
            <p:cNvPr id="16" name="Rectangle 15"/>
            <p:cNvSpPr/>
            <p:nvPr/>
          </p:nvSpPr>
          <p:spPr>
            <a:xfrm>
              <a:off x="1826238"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5798" name="TextBox 16"/>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75788" name="Group 17"/>
          <p:cNvGrpSpPr>
            <a:grpSpLocks/>
          </p:cNvGrpSpPr>
          <p:nvPr/>
        </p:nvGrpSpPr>
        <p:grpSpPr bwMode="auto">
          <a:xfrm>
            <a:off x="5208588" y="1811338"/>
            <a:ext cx="527050" cy="184150"/>
            <a:chOff x="1770650" y="2259198"/>
            <a:chExt cx="527289" cy="184666"/>
          </a:xfrm>
        </p:grpSpPr>
        <p:sp>
          <p:nvSpPr>
            <p:cNvPr id="19" name="Rectangle 18"/>
            <p:cNvSpPr/>
            <p:nvPr/>
          </p:nvSpPr>
          <p:spPr>
            <a:xfrm>
              <a:off x="1826237"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5796" name="TextBox 19"/>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75789" name="Group 23"/>
          <p:cNvGrpSpPr>
            <a:grpSpLocks/>
          </p:cNvGrpSpPr>
          <p:nvPr/>
        </p:nvGrpSpPr>
        <p:grpSpPr bwMode="auto">
          <a:xfrm>
            <a:off x="1898650" y="4067175"/>
            <a:ext cx="527050" cy="184150"/>
            <a:chOff x="1770650" y="2259198"/>
            <a:chExt cx="527289" cy="184666"/>
          </a:xfrm>
        </p:grpSpPr>
        <p:sp>
          <p:nvSpPr>
            <p:cNvPr id="25" name="Rectangle 24"/>
            <p:cNvSpPr/>
            <p:nvPr/>
          </p:nvSpPr>
          <p:spPr>
            <a:xfrm>
              <a:off x="1826238" y="2283078"/>
              <a:ext cx="343055" cy="1384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5794" name="TextBox 25"/>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75790" name="Group 26"/>
          <p:cNvGrpSpPr>
            <a:grpSpLocks/>
          </p:cNvGrpSpPr>
          <p:nvPr/>
        </p:nvGrpSpPr>
        <p:grpSpPr bwMode="auto">
          <a:xfrm>
            <a:off x="5208588" y="4067175"/>
            <a:ext cx="527050" cy="184150"/>
            <a:chOff x="1770650" y="2259198"/>
            <a:chExt cx="527289" cy="184666"/>
          </a:xfrm>
        </p:grpSpPr>
        <p:sp>
          <p:nvSpPr>
            <p:cNvPr id="28" name="Rectangle 27"/>
            <p:cNvSpPr/>
            <p:nvPr/>
          </p:nvSpPr>
          <p:spPr>
            <a:xfrm>
              <a:off x="1826237" y="2283078"/>
              <a:ext cx="343055" cy="1384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5792" name="TextBox 28"/>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2800" smtClean="0"/>
              <a:t>Visible Manufacturer’s </a:t>
            </a:r>
            <a:br>
              <a:rPr lang="en-US" sz="2800" smtClean="0"/>
            </a:br>
            <a:r>
              <a:rPr lang="en-US" sz="2800" smtClean="0"/>
              <a:t>Logo/Trademark/Reference </a:t>
            </a:r>
            <a:br>
              <a:rPr lang="en-US" sz="2800" smtClean="0"/>
            </a:br>
            <a:r>
              <a:rPr lang="en-US" sz="2800" smtClean="0"/>
              <a:t>3-4-2a</a:t>
            </a:r>
          </a:p>
        </p:txBody>
      </p:sp>
      <p:sp>
        <p:nvSpPr>
          <p:cNvPr id="69635" name="Content Placeholder 2"/>
          <p:cNvSpPr>
            <a:spLocks noGrp="1"/>
          </p:cNvSpPr>
          <p:nvPr>
            <p:ph idx="1"/>
          </p:nvPr>
        </p:nvSpPr>
        <p:spPr/>
        <p:txBody>
          <a:bodyPr/>
          <a:lstStyle/>
          <a:p>
            <a:r>
              <a:rPr lang="en-US" smtClean="0"/>
              <a:t>A single visible manufacturer's logo/trademark/reference is permitted on the team jersey, not to exceed 2 1/4 square inches with no dimension more than 2 1/4 inches. The manufacturer's logo may be located no more than 5 inches below the shoulder seam on the front of the jersey, or 2 inches from the neckline on the back of the jersey; or in either side insert.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Manufacturer</a:t>
            </a:r>
            <a:r>
              <a:rPr lang="en-US" altLang="en-US" smtClean="0">
                <a:latin typeface="Arial" charset="0"/>
                <a:cs typeface="Arial" charset="0"/>
              </a:rPr>
              <a:t>’</a:t>
            </a:r>
            <a:r>
              <a:rPr lang="en-US" smtClean="0">
                <a:latin typeface="Arial" charset="0"/>
                <a:cs typeface="Arial" charset="0"/>
              </a:rPr>
              <a:t>s Logo</a:t>
            </a:r>
            <a:br>
              <a:rPr lang="en-US" smtClean="0">
                <a:latin typeface="Arial" charset="0"/>
                <a:cs typeface="Arial" charset="0"/>
              </a:rPr>
            </a:br>
            <a:r>
              <a:rPr lang="en-US" b="0" smtClean="0">
                <a:latin typeface="Arial" charset="0"/>
                <a:cs typeface="Arial" charset="0"/>
              </a:rPr>
              <a:t>Rule 3-4-2a</a:t>
            </a:r>
            <a:endParaRPr lang="en-US" smtClean="0">
              <a:latin typeface="Arial" charset="0"/>
              <a:cs typeface="Arial" charset="0"/>
            </a:endParaRPr>
          </a:p>
        </p:txBody>
      </p:sp>
      <p:pic>
        <p:nvPicPr>
          <p:cNvPr id="70659" name="Picture Placeholder 5" descr="BK_NFHS_PPT_PP0031.psd"/>
          <p:cNvPicPr>
            <a:picLocks noGrp="1" noChangeAspect="1"/>
          </p:cNvPicPr>
          <p:nvPr>
            <p:ph type="pic" sz="quarter" idx="10"/>
          </p:nvPr>
        </p:nvPicPr>
        <p:blipFill>
          <a:blip r:embed="rId3" cstate="print"/>
          <a:srcRect/>
          <a:stretch>
            <a:fillRect/>
          </a:stretch>
        </p:blipFill>
        <p:spPr bwMode="auto">
          <a:xfrm>
            <a:off x="1744663" y="1839913"/>
            <a:ext cx="3167062" cy="3817937"/>
          </a:xfrm>
          <a:ln>
            <a:miter lim="800000"/>
            <a:headEnd/>
            <a:tailEnd/>
          </a:ln>
        </p:spPr>
      </p:pic>
      <p:pic>
        <p:nvPicPr>
          <p:cNvPr id="70660" name="Picture Placeholder 5" descr="BK_NFHS_PPT_PP0031.psd"/>
          <p:cNvPicPr>
            <a:picLocks noGrp="1" noChangeAspect="1"/>
          </p:cNvPicPr>
          <p:nvPr>
            <p:ph type="pic" sz="quarter" idx="10"/>
          </p:nvPr>
        </p:nvPicPr>
        <p:blipFill>
          <a:blip r:embed="rId4" cstate="print"/>
          <a:srcRect/>
          <a:stretch>
            <a:fillRect/>
          </a:stretch>
        </p:blipFill>
        <p:spPr bwMode="auto">
          <a:xfrm>
            <a:off x="5133975" y="1839913"/>
            <a:ext cx="3167063" cy="3817937"/>
          </a:xfrm>
          <a:ln>
            <a:miter lim="800000"/>
            <a:headEnd/>
            <a:tailEnd/>
          </a:ln>
        </p:spPr>
      </p:pic>
      <p:sp>
        <p:nvSpPr>
          <p:cNvPr id="70661" name="Subtitle 2"/>
          <p:cNvSpPr>
            <a:spLocks noGrp="1"/>
          </p:cNvSpPr>
          <p:nvPr>
            <p:ph type="subTitle" idx="1"/>
          </p:nvPr>
        </p:nvSpPr>
        <p:spPr bwMode="auto">
          <a:xfrm>
            <a:off x="1744663" y="5657850"/>
            <a:ext cx="3167062" cy="330200"/>
          </a:xfrm>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n-US" sz="1400" smtClean="0">
                <a:latin typeface="Arial" charset="0"/>
                <a:cs typeface="Arial" charset="0"/>
              </a:rPr>
              <a:t>LEGAL</a:t>
            </a:r>
          </a:p>
        </p:txBody>
      </p:sp>
      <p:sp>
        <p:nvSpPr>
          <p:cNvPr id="70662" name="Subtitle 2"/>
          <p:cNvSpPr txBox="1">
            <a:spLocks/>
          </p:cNvSpPr>
          <p:nvPr/>
        </p:nvSpPr>
        <p:spPr bwMode="auto">
          <a:xfrm>
            <a:off x="5133975" y="5657850"/>
            <a:ext cx="3167063" cy="330200"/>
          </a:xfrm>
          <a:prstGeom prst="rect">
            <a:avLst/>
          </a:prstGeom>
          <a:noFill/>
          <a:ln w="9525">
            <a:noFill/>
            <a:miter lim="800000"/>
            <a:headEnd/>
            <a:tailEnd/>
          </a:ln>
        </p:spPr>
        <p:txBody>
          <a:bodyPr anchor="b"/>
          <a:lstStyle/>
          <a:p>
            <a:pPr algn="ctr" defTabSz="457200">
              <a:spcBef>
                <a:spcPct val="20000"/>
              </a:spcBef>
              <a:buFont typeface="Arial" charset="0"/>
              <a:buNone/>
            </a:pPr>
            <a:r>
              <a:rPr lang="en-US" sz="1400">
                <a:solidFill>
                  <a:srgbClr val="FFFFFF"/>
                </a:solidFill>
              </a:rPr>
              <a:t>ILLEGAL</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bwMode="auto">
          <a:xfrm>
            <a:off x="1754188" y="171450"/>
            <a:ext cx="6988175" cy="157321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mtClean="0">
                <a:latin typeface="Arial" charset="0"/>
                <a:cs typeface="Arial" charset="0"/>
              </a:rPr>
              <a:t>Manufacturer’s Logo</a:t>
            </a:r>
            <a:br>
              <a:rPr lang="en-US" smtClean="0">
                <a:latin typeface="Arial" charset="0"/>
                <a:cs typeface="Arial" charset="0"/>
              </a:rPr>
            </a:br>
            <a:r>
              <a:rPr lang="en-US" b="0" smtClean="0">
                <a:latin typeface="Arial" charset="0"/>
                <a:cs typeface="Arial" charset="0"/>
              </a:rPr>
              <a:t>Rule 3-4-2a</a:t>
            </a:r>
            <a:endParaRPr lang="en-US" smtClean="0">
              <a:latin typeface="Arial" charset="0"/>
              <a:cs typeface="Arial" charset="0"/>
            </a:endParaRPr>
          </a:p>
        </p:txBody>
      </p:sp>
      <p:pic>
        <p:nvPicPr>
          <p:cNvPr id="71683" name="Picture Placeholder 9"/>
          <p:cNvPicPr>
            <a:picLocks noGrp="1" noChangeAspect="1"/>
          </p:cNvPicPr>
          <p:nvPr>
            <p:ph type="pic" sz="quarter" idx="10"/>
          </p:nvPr>
        </p:nvPicPr>
        <p:blipFill>
          <a:blip r:embed="rId3" cstate="print"/>
          <a:srcRect l="10416" t="14375" r="52686" b="16119"/>
          <a:stretch>
            <a:fillRect/>
          </a:stretch>
        </p:blipFill>
        <p:spPr bwMode="auto">
          <a:xfrm>
            <a:off x="2543175" y="1839913"/>
            <a:ext cx="2484438" cy="3344862"/>
          </a:xfrm>
          <a:ln>
            <a:miter lim="800000"/>
            <a:headEnd/>
            <a:tailEnd/>
          </a:ln>
        </p:spPr>
      </p:pic>
      <p:pic>
        <p:nvPicPr>
          <p:cNvPr id="71684" name="Picture Placeholder 9"/>
          <p:cNvPicPr>
            <a:picLocks noGrp="1" noChangeAspect="1"/>
          </p:cNvPicPr>
          <p:nvPr>
            <p:ph type="pic" sz="quarter" idx="10"/>
          </p:nvPr>
        </p:nvPicPr>
        <p:blipFill>
          <a:blip r:embed="rId3" cstate="print"/>
          <a:srcRect l="53903" t="14375" r="9198" b="16119"/>
          <a:stretch>
            <a:fillRect/>
          </a:stretch>
        </p:blipFill>
        <p:spPr bwMode="auto">
          <a:xfrm>
            <a:off x="5481638" y="1839913"/>
            <a:ext cx="2484437" cy="3344862"/>
          </a:xfrm>
          <a:ln>
            <a:miter lim="800000"/>
            <a:headEnd/>
            <a:tailEnd/>
          </a:ln>
        </p:spPr>
      </p:pic>
      <p:sp>
        <p:nvSpPr>
          <p:cNvPr id="71685" name="Rectangle 18"/>
          <p:cNvSpPr>
            <a:spLocks noChangeArrowheads="1"/>
          </p:cNvSpPr>
          <p:nvPr/>
        </p:nvSpPr>
        <p:spPr bwMode="auto">
          <a:xfrm>
            <a:off x="2543175" y="5184775"/>
            <a:ext cx="2484438" cy="307975"/>
          </a:xfrm>
          <a:prstGeom prst="rect">
            <a:avLst/>
          </a:prstGeom>
          <a:noFill/>
          <a:ln w="9525">
            <a:noFill/>
            <a:miter lim="800000"/>
            <a:headEnd/>
            <a:tailEnd/>
          </a:ln>
        </p:spPr>
        <p:txBody>
          <a:bodyPr>
            <a:spAutoFit/>
          </a:bodyPr>
          <a:lstStyle/>
          <a:p>
            <a:pPr algn="ctr" defTabSz="457200"/>
            <a:r>
              <a:rPr lang="en-US" sz="1400">
                <a:solidFill>
                  <a:srgbClr val="FFFFFF"/>
                </a:solidFill>
              </a:rPr>
              <a:t>LEGAL</a:t>
            </a:r>
          </a:p>
        </p:txBody>
      </p:sp>
      <p:sp>
        <p:nvSpPr>
          <p:cNvPr id="71686" name="Rectangle 18"/>
          <p:cNvSpPr>
            <a:spLocks noChangeArrowheads="1"/>
          </p:cNvSpPr>
          <p:nvPr/>
        </p:nvSpPr>
        <p:spPr bwMode="auto">
          <a:xfrm>
            <a:off x="5481638" y="5184775"/>
            <a:ext cx="2484437" cy="307975"/>
          </a:xfrm>
          <a:prstGeom prst="rect">
            <a:avLst/>
          </a:prstGeom>
          <a:noFill/>
          <a:ln w="9525">
            <a:noFill/>
            <a:miter lim="800000"/>
            <a:headEnd/>
            <a:tailEnd/>
          </a:ln>
        </p:spPr>
        <p:txBody>
          <a:bodyPr>
            <a:spAutoFit/>
          </a:bodyPr>
          <a:lstStyle/>
          <a:p>
            <a:pPr algn="ctr" defTabSz="457200"/>
            <a:r>
              <a:rPr lang="en-US" sz="1400">
                <a:solidFill>
                  <a:srgbClr val="FFFFFF"/>
                </a:solidFill>
              </a:rPr>
              <a:t>ILLEGAL</a:t>
            </a:r>
          </a:p>
        </p:txBody>
      </p:sp>
      <p:grpSp>
        <p:nvGrpSpPr>
          <p:cNvPr id="71687" name="Group 14"/>
          <p:cNvGrpSpPr>
            <a:grpSpLocks/>
          </p:cNvGrpSpPr>
          <p:nvPr/>
        </p:nvGrpSpPr>
        <p:grpSpPr bwMode="auto">
          <a:xfrm>
            <a:off x="2478088" y="1811338"/>
            <a:ext cx="528637" cy="184150"/>
            <a:chOff x="1770650" y="2259198"/>
            <a:chExt cx="527289" cy="184666"/>
          </a:xfrm>
        </p:grpSpPr>
        <p:sp>
          <p:nvSpPr>
            <p:cNvPr id="16" name="Rectangle 15"/>
            <p:cNvSpPr/>
            <p:nvPr/>
          </p:nvSpPr>
          <p:spPr>
            <a:xfrm>
              <a:off x="1827654" y="2283077"/>
              <a:ext cx="342026"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1692" name="TextBox 16"/>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grpSp>
        <p:nvGrpSpPr>
          <p:cNvPr id="71688" name="Group 17"/>
          <p:cNvGrpSpPr>
            <a:grpSpLocks/>
          </p:cNvGrpSpPr>
          <p:nvPr/>
        </p:nvGrpSpPr>
        <p:grpSpPr bwMode="auto">
          <a:xfrm>
            <a:off x="5410200" y="1811338"/>
            <a:ext cx="527050" cy="184150"/>
            <a:chOff x="1770650" y="2259198"/>
            <a:chExt cx="527289" cy="184666"/>
          </a:xfrm>
        </p:grpSpPr>
        <p:sp>
          <p:nvSpPr>
            <p:cNvPr id="19" name="Rectangle 18"/>
            <p:cNvSpPr/>
            <p:nvPr/>
          </p:nvSpPr>
          <p:spPr>
            <a:xfrm>
              <a:off x="1826238" y="2283077"/>
              <a:ext cx="343055" cy="138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1690" name="TextBox 19"/>
            <p:cNvSpPr txBox="1">
              <a:spLocks noChangeArrowheads="1"/>
            </p:cNvSpPr>
            <p:nvPr/>
          </p:nvSpPr>
          <p:spPr bwMode="auto">
            <a:xfrm>
              <a:off x="1770650" y="2259198"/>
              <a:ext cx="527289" cy="184666"/>
            </a:xfrm>
            <a:prstGeom prst="rect">
              <a:avLst/>
            </a:prstGeom>
            <a:noFill/>
            <a:ln w="9525">
              <a:noFill/>
              <a:miter lim="800000"/>
              <a:headEnd/>
              <a:tailEnd/>
            </a:ln>
          </p:spPr>
          <p:txBody>
            <a:bodyPr>
              <a:spAutoFit/>
            </a:bodyPr>
            <a:lstStyle/>
            <a:p>
              <a:pPr defTabSz="457200"/>
              <a:r>
                <a:rPr lang="en-US" sz="600">
                  <a:solidFill>
                    <a:srgbClr val="FFFFFF"/>
                  </a:solidFill>
                </a:rPr>
                <a:t>PlayPi c</a:t>
              </a:r>
              <a:r>
                <a:rPr lang="en-US" sz="600" baseline="30000">
                  <a:solidFill>
                    <a:srgbClr val="FFFFFF"/>
                  </a:solidFill>
                </a:rPr>
                <a:t>®</a:t>
              </a:r>
              <a:r>
                <a:rPr lang="en-US" sz="600">
                  <a:solidFill>
                    <a:srgbClr val="FFFFFF"/>
                  </a:solidFill>
                </a:rPr>
                <a:t> </a:t>
              </a:r>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b="1" smtClean="0"/>
              <a:t>Leg Compression Sleeve Rquirement (3-5-3)</a:t>
            </a:r>
            <a:endParaRPr lang="en-US" smtClean="0"/>
          </a:p>
        </p:txBody>
      </p:sp>
      <p:sp>
        <p:nvSpPr>
          <p:cNvPr id="72707" name="Content Placeholder 2"/>
          <p:cNvSpPr>
            <a:spLocks noGrp="1"/>
          </p:cNvSpPr>
          <p:nvPr>
            <p:ph idx="1"/>
          </p:nvPr>
        </p:nvSpPr>
        <p:spPr/>
        <p:txBody>
          <a:bodyPr/>
          <a:lstStyle/>
          <a:p>
            <a:r>
              <a:rPr lang="en-US" smtClean="0"/>
              <a:t>The specifications for leg compression sleeves were added because of the frequent use of these sleeves for non-medical reasons.  </a:t>
            </a:r>
          </a:p>
          <a:p>
            <a:r>
              <a:rPr lang="en-US" smtClean="0"/>
              <a:t>The specifications match those of arm compression sleeve.  </a:t>
            </a:r>
          </a:p>
          <a:p>
            <a:r>
              <a:rPr lang="en-US" smtClean="0"/>
              <a:t>They must be white, beige, or a single solid school color.  The sleeve must be the same color for each team member and have only a single manufacturer's logo that does not exceed 2 1/4 square inches.  The sleeve must be worn for  medical reasons only.</a:t>
            </a:r>
          </a:p>
        </p:txBody>
      </p:sp>
    </p:spTree>
  </p:cSld>
  <p:clrMapOvr>
    <a:masterClrMapping/>
  </p:clrMapOvr>
</p:sld>
</file>

<file path=ppt/theme/theme1.xml><?xml version="1.0" encoding="utf-8"?>
<a:theme xmlns:a="http://schemas.openxmlformats.org/drawingml/2006/main" name="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NFHS Brand Style Presentation V3_07</Template>
  <TotalTime>5901</TotalTime>
  <Words>3562</Words>
  <Application>Microsoft Office PowerPoint</Application>
  <PresentationFormat>On-screen Show (4:3)</PresentationFormat>
  <Paragraphs>268</Paragraphs>
  <Slides>36</Slides>
  <Notes>36</Notes>
  <HiddenSlides>0</HiddenSlides>
  <MMClips>0</MMClips>
  <ScaleCrop>false</ScaleCrop>
  <HeadingPairs>
    <vt:vector size="4" baseType="variant">
      <vt:variant>
        <vt:lpstr>Theme</vt:lpstr>
      </vt:variant>
      <vt:variant>
        <vt:i4>15</vt:i4>
      </vt:variant>
      <vt:variant>
        <vt:lpstr>Slide Titles</vt:lpstr>
      </vt:variant>
      <vt:variant>
        <vt:i4>36</vt:i4>
      </vt:variant>
    </vt:vector>
  </HeadingPairs>
  <TitlesOfParts>
    <vt:vector size="51" baseType="lpstr">
      <vt:lpstr>NFHS Brand Style Presentation</vt:lpstr>
      <vt:lpstr>Office Theme</vt:lpstr>
      <vt:lpstr>1_Office Theme</vt:lpstr>
      <vt:lpstr>2_Office Theme</vt:lpstr>
      <vt:lpstr>3_Office Theme</vt:lpstr>
      <vt:lpstr>4_Office Theme</vt:lpstr>
      <vt:lpstr>5_Office Theme</vt:lpstr>
      <vt:lpstr>6_Office Theme</vt:lpstr>
      <vt:lpstr>1_NFHS Brand Style Presentation</vt:lpstr>
      <vt:lpstr>7_Office Theme</vt:lpstr>
      <vt:lpstr>8_Office Theme</vt:lpstr>
      <vt:lpstr>9_Office Theme</vt:lpstr>
      <vt:lpstr>10_Office Theme</vt:lpstr>
      <vt:lpstr>11_Office Theme</vt:lpstr>
      <vt:lpstr>13_Office Theme</vt:lpstr>
      <vt:lpstr>NFHS Basketball   2013-14 Rules Changes   </vt:lpstr>
      <vt:lpstr>Electronic Devices  (1-19 New)</vt:lpstr>
      <vt:lpstr>Use of Electronics on the Bench  Rule 1-19</vt:lpstr>
      <vt:lpstr>A Team Shall Not:  (10-1-3) </vt:lpstr>
      <vt:lpstr>Electronic Equipment Rule 10-1-3</vt:lpstr>
      <vt:lpstr>Visible Manufacturer’s  Logo/Trademark/Reference  3-4-2a</vt:lpstr>
      <vt:lpstr>Manufacturer’s Logo Rule 3-4-2a</vt:lpstr>
      <vt:lpstr>Manufacturer’s Logo Rule 3-4-2a</vt:lpstr>
      <vt:lpstr>Leg Compression Sleeve Rquirement (3-5-3)</vt:lpstr>
      <vt:lpstr>Player Equipment Rule 3-5-3</vt:lpstr>
      <vt:lpstr>The Head Coach May Enter the Court: (10-4-5 Note)</vt:lpstr>
      <vt:lpstr>Fighting Rule 10-4-5</vt:lpstr>
      <vt:lpstr>NFHS Basketball  2013-14 Major Editorial Changes </vt:lpstr>
      <vt:lpstr>Coaching Box 1-13-2</vt:lpstr>
      <vt:lpstr> Coaching Box (cont.) 1-13-2</vt:lpstr>
      <vt:lpstr>Coaching Box (cont.) 1-13-2</vt:lpstr>
      <vt:lpstr>Court Rule 1-13-2</vt:lpstr>
      <vt:lpstr> (3-5-1 Note)</vt:lpstr>
      <vt:lpstr>(3-5-1 Note)</vt:lpstr>
      <vt:lpstr>Player Equipment Rule 3-5-1 Note</vt:lpstr>
      <vt:lpstr>(1-18)</vt:lpstr>
      <vt:lpstr>Announcer Rule 1-18</vt:lpstr>
      <vt:lpstr>NFHS Basketball  2013-14 Points of Emphasis </vt:lpstr>
      <vt:lpstr>Proper Mechanics and Signals</vt:lpstr>
      <vt:lpstr>Proper Signals</vt:lpstr>
      <vt:lpstr>Granting Time-Out</vt:lpstr>
      <vt:lpstr>Granting  Time-out</vt:lpstr>
      <vt:lpstr>DEAD Ball Officiating</vt:lpstr>
      <vt:lpstr>Dead-Ball Officiating</vt:lpstr>
      <vt:lpstr>Guidelines to Enforce Illegal Contact</vt:lpstr>
      <vt:lpstr>Illegal Contact  Guidelines</vt:lpstr>
      <vt:lpstr>Intentional Foul</vt:lpstr>
      <vt:lpstr>Intentional Foul (cont.)</vt:lpstr>
      <vt:lpstr>Intentional Foul</vt:lpstr>
      <vt:lpstr>QUESTIONS?</vt:lpstr>
      <vt:lpstr>THANK YOU </vt:lpstr>
    </vt:vector>
  </TitlesOfParts>
  <Company>NFHS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kvoge</dc:creator>
  <cp:lastModifiedBy>Peter</cp:lastModifiedBy>
  <cp:revision>554</cp:revision>
  <dcterms:created xsi:type="dcterms:W3CDTF">2007-04-30T12:48:15Z</dcterms:created>
  <dcterms:modified xsi:type="dcterms:W3CDTF">2013-09-16T22:20:09Z</dcterms:modified>
</cp:coreProperties>
</file>